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58" r:id="rId5"/>
    <p:sldId id="259" r:id="rId6"/>
    <p:sldId id="260" r:id="rId7"/>
    <p:sldId id="261" r:id="rId8"/>
    <p:sldId id="268" r:id="rId9"/>
    <p:sldId id="262" r:id="rId10"/>
    <p:sldId id="263" r:id="rId11"/>
    <p:sldId id="264" r:id="rId12"/>
    <p:sldId id="265" r:id="rId13"/>
    <p:sldId id="269" r:id="rId14"/>
    <p:sldId id="270" r:id="rId15"/>
    <p:sldId id="266" r:id="rId16"/>
  </p:sldIdLst>
  <p:sldSz cx="18288000" cy="10287000"/>
  <p:notesSz cx="6858000" cy="9144000"/>
  <p:embeddedFontLst>
    <p:embeddedFont>
      <p:font typeface="Borel" pitchFamily="2" charset="0"/>
      <p:regular r:id="rId17"/>
    </p:embeddedFont>
    <p:embeddedFont>
      <p:font typeface="Canva Sans" panose="020B0503030501040103" pitchFamily="34" charset="0"/>
      <p:regular r:id="rId18"/>
    </p:embeddedFont>
    <p:embeddedFont>
      <p:font typeface="Canva Sans Bold" panose="020B0803030501040103" pitchFamily="34" charset="0"/>
      <p:regular r:id="rId19"/>
      <p:bold r:id="rId20"/>
    </p:embeddedFont>
    <p:embeddedFont>
      <p:font typeface="Canva Sans Italics" panose="020B0503030501040103" pitchFamily="34" charset="0"/>
      <p:regular r:id="rId21"/>
      <p:italic r:id="rId22"/>
    </p:embeddedFont>
    <p:embeddedFont>
      <p:font typeface="DM Sans Bold" pitchFamily="2" charset="77"/>
      <p:regular r:id="rId23"/>
      <p:bold r:id="rId24"/>
    </p:embeddedFont>
    <p:embeddedFont>
      <p:font typeface="Frankfurter Highlight" panose="020F0604020204080C04" pitchFamily="34" charset="77"/>
      <p:regular r:id="rId25"/>
    </p:embeddedFont>
    <p:embeddedFont>
      <p:font typeface="HK Grotesk" pitchFamily="2" charset="77"/>
      <p:regular r:id="rId26"/>
    </p:embeddedFont>
    <p:embeddedFont>
      <p:font typeface="HK Grotesk Bold" pitchFamily="2" charset="77"/>
      <p:regular r:id="rId27"/>
      <p:bold r:id="rId28"/>
    </p:embeddedFont>
    <p:embeddedFont>
      <p:font typeface="Lato Bold Italics" panose="020F0502020204030203" pitchFamily="34" charset="0"/>
      <p:regular r:id="rId29"/>
      <p:bold r:id="rId30"/>
      <p:italic r:id="rId31"/>
      <p:boldItalic r:id="rId32"/>
    </p:embeddedFont>
    <p:embeddedFont>
      <p:font typeface="Lato Heavy" panose="020F0502020204030203" pitchFamily="34" charset="0"/>
      <p:regular r:id="rId33"/>
      <p:bold r:id="rId34"/>
    </p:embeddedFont>
    <p:embeddedFont>
      <p:font typeface="Object Sans Medium"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autoAdjust="0"/>
    <p:restoredTop sz="94568" autoAdjust="0"/>
  </p:normalViewPr>
  <p:slideViewPr>
    <p:cSldViewPr>
      <p:cViewPr varScale="1">
        <p:scale>
          <a:sx n="63" d="100"/>
          <a:sy n="63" d="100"/>
        </p:scale>
        <p:origin x="224" y="6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ableStyles" Target="tableStyles.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https://docs.google.com/document/d/1gEXjMVBmuIsD1VZwT-LQjermoHmWMMmo_9Y1ZyiavuI/edit?usp=shar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hyperlink" Target="https://docs.google.com/document/d/11jW78Jf14oMGMcwN4V7NHxS7LfYgQ4159kgwfYnESSY/edit?tab=t.0" TargetMode="External"/><Relationship Id="rId5" Type="http://schemas.openxmlformats.org/officeDocument/2006/relationships/image" Target="../media/image51.png"/><Relationship Id="rId4" Type="http://schemas.openxmlformats.org/officeDocument/2006/relationships/image" Target="../media/image50.svg"/></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sv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hyperlink" Target="https://forms.gle/5AzKn1a7gpUXfH7YA" TargetMode="External"/><Relationship Id="rId5" Type="http://schemas.openxmlformats.org/officeDocument/2006/relationships/image" Target="../media/image55.png"/><Relationship Id="rId10" Type="http://schemas.openxmlformats.org/officeDocument/2006/relationships/image" Target="../media/image59.svg"/><Relationship Id="rId4" Type="http://schemas.openxmlformats.org/officeDocument/2006/relationships/image" Target="../media/image54.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mgb-org.zoom.us/j/82458381503" TargetMode="Externa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mgb-org.zoom.us/j/82458381503" TargetMode="Externa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1.svg"/></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hyperlink" Target="https://docs.google.com/document/d/1gEXjMVBmuIsD1VZwT-LQjermoHmWMMmo_9Y1ZyiavuI/edit?usp=sharing" TargetMode="Externa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BFC"/>
        </a:solidFill>
        <a:effectLst/>
      </p:bgPr>
    </p:bg>
    <p:spTree>
      <p:nvGrpSpPr>
        <p:cNvPr id="1" name=""/>
        <p:cNvGrpSpPr/>
        <p:nvPr/>
      </p:nvGrpSpPr>
      <p:grpSpPr>
        <a:xfrm>
          <a:off x="0" y="0"/>
          <a:ext cx="0" cy="0"/>
          <a:chOff x="0" y="0"/>
          <a:chExt cx="0" cy="0"/>
        </a:xfrm>
      </p:grpSpPr>
      <p:sp>
        <p:nvSpPr>
          <p:cNvPr id="2" name="Freeform 2"/>
          <p:cNvSpPr/>
          <p:nvPr/>
        </p:nvSpPr>
        <p:spPr>
          <a:xfrm rot="5400000">
            <a:off x="2911779" y="5518010"/>
            <a:ext cx="1373123" cy="2746247"/>
          </a:xfrm>
          <a:custGeom>
            <a:avLst/>
            <a:gdLst/>
            <a:ahLst/>
            <a:cxnLst/>
            <a:rect l="l" t="t" r="r" b="b"/>
            <a:pathLst>
              <a:path w="1373123" h="2746247">
                <a:moveTo>
                  <a:pt x="0" y="0"/>
                </a:moveTo>
                <a:lnTo>
                  <a:pt x="1373123" y="0"/>
                </a:lnTo>
                <a:lnTo>
                  <a:pt x="1373123" y="2746246"/>
                </a:lnTo>
                <a:lnTo>
                  <a:pt x="0" y="2746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6608885" y="5518010"/>
            <a:ext cx="1373123" cy="2746247"/>
          </a:xfrm>
          <a:custGeom>
            <a:avLst/>
            <a:gdLst/>
            <a:ahLst/>
            <a:cxnLst/>
            <a:rect l="l" t="t" r="r" b="b"/>
            <a:pathLst>
              <a:path w="1373123" h="2746247">
                <a:moveTo>
                  <a:pt x="0" y="0"/>
                </a:moveTo>
                <a:lnTo>
                  <a:pt x="1373124" y="0"/>
                </a:lnTo>
                <a:lnTo>
                  <a:pt x="1373124" y="2746246"/>
                </a:lnTo>
                <a:lnTo>
                  <a:pt x="0" y="2746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209051" y="2977175"/>
            <a:ext cx="2778579" cy="3913958"/>
            <a:chOff x="0" y="0"/>
            <a:chExt cx="731807" cy="1030837"/>
          </a:xfrm>
        </p:grpSpPr>
        <p:sp>
          <p:nvSpPr>
            <p:cNvPr id="5" name="Freeform 5"/>
            <p:cNvSpPr/>
            <p:nvPr/>
          </p:nvSpPr>
          <p:spPr>
            <a:xfrm>
              <a:off x="0" y="0"/>
              <a:ext cx="731807" cy="1030837"/>
            </a:xfrm>
            <a:custGeom>
              <a:avLst/>
              <a:gdLst/>
              <a:ahLst/>
              <a:cxnLst/>
              <a:rect l="l" t="t" r="r" b="b"/>
              <a:pathLst>
                <a:path w="731807" h="1030837">
                  <a:moveTo>
                    <a:pt x="61298" y="0"/>
                  </a:moveTo>
                  <a:lnTo>
                    <a:pt x="670508" y="0"/>
                  </a:lnTo>
                  <a:cubicBezTo>
                    <a:pt x="686766" y="0"/>
                    <a:pt x="702357" y="6458"/>
                    <a:pt x="713853" y="17954"/>
                  </a:cubicBezTo>
                  <a:cubicBezTo>
                    <a:pt x="725349" y="29450"/>
                    <a:pt x="731807" y="45041"/>
                    <a:pt x="731807" y="61298"/>
                  </a:cubicBezTo>
                  <a:lnTo>
                    <a:pt x="731807" y="969538"/>
                  </a:lnTo>
                  <a:cubicBezTo>
                    <a:pt x="731807" y="985796"/>
                    <a:pt x="725349" y="1001387"/>
                    <a:pt x="713853" y="1012883"/>
                  </a:cubicBezTo>
                  <a:cubicBezTo>
                    <a:pt x="702357" y="1024378"/>
                    <a:pt x="686766" y="1030837"/>
                    <a:pt x="670508" y="1030837"/>
                  </a:cubicBezTo>
                  <a:lnTo>
                    <a:pt x="61298" y="1030837"/>
                  </a:lnTo>
                  <a:cubicBezTo>
                    <a:pt x="45041" y="1030837"/>
                    <a:pt x="29450" y="1024378"/>
                    <a:pt x="17954" y="1012883"/>
                  </a:cubicBezTo>
                  <a:cubicBezTo>
                    <a:pt x="6458" y="1001387"/>
                    <a:pt x="0" y="985796"/>
                    <a:pt x="0" y="969538"/>
                  </a:cubicBezTo>
                  <a:lnTo>
                    <a:pt x="0" y="61298"/>
                  </a:lnTo>
                  <a:cubicBezTo>
                    <a:pt x="0" y="45041"/>
                    <a:pt x="6458" y="29450"/>
                    <a:pt x="17954" y="17954"/>
                  </a:cubicBezTo>
                  <a:cubicBezTo>
                    <a:pt x="29450" y="6458"/>
                    <a:pt x="45041" y="0"/>
                    <a:pt x="61298" y="0"/>
                  </a:cubicBezTo>
                  <a:close/>
                </a:path>
              </a:pathLst>
            </a:custGeom>
            <a:solidFill>
              <a:srgbClr val="FFFFFF"/>
            </a:solidFill>
          </p:spPr>
          <p:txBody>
            <a:bodyPr/>
            <a:lstStyle/>
            <a:p>
              <a:endParaRPr lang="en-US"/>
            </a:p>
          </p:txBody>
        </p:sp>
        <p:sp>
          <p:nvSpPr>
            <p:cNvPr id="6" name="TextBox 6"/>
            <p:cNvSpPr txBox="1"/>
            <p:nvPr/>
          </p:nvSpPr>
          <p:spPr>
            <a:xfrm>
              <a:off x="0" y="-57150"/>
              <a:ext cx="731807" cy="1087987"/>
            </a:xfrm>
            <a:prstGeom prst="rect">
              <a:avLst/>
            </a:prstGeom>
          </p:spPr>
          <p:txBody>
            <a:bodyPr lIns="50800" tIns="50800" rIns="50800" bIns="50800" rtlCol="0" anchor="ctr"/>
            <a:lstStyle/>
            <a:p>
              <a:pPr algn="ctr">
                <a:lnSpc>
                  <a:spcPts val="2464"/>
                </a:lnSpc>
              </a:pPr>
              <a:endParaRPr/>
            </a:p>
          </p:txBody>
        </p:sp>
      </p:grpSp>
      <p:sp>
        <p:nvSpPr>
          <p:cNvPr id="7" name="Freeform 7"/>
          <p:cNvSpPr/>
          <p:nvPr/>
        </p:nvSpPr>
        <p:spPr>
          <a:xfrm>
            <a:off x="2770875" y="2977175"/>
            <a:ext cx="1654931" cy="651871"/>
          </a:xfrm>
          <a:custGeom>
            <a:avLst/>
            <a:gdLst/>
            <a:ahLst/>
            <a:cxnLst/>
            <a:rect l="l" t="t" r="r" b="b"/>
            <a:pathLst>
              <a:path w="1654931" h="651871">
                <a:moveTo>
                  <a:pt x="0" y="0"/>
                </a:moveTo>
                <a:lnTo>
                  <a:pt x="1654931" y="0"/>
                </a:lnTo>
                <a:lnTo>
                  <a:pt x="1654931" y="651872"/>
                </a:lnTo>
                <a:lnTo>
                  <a:pt x="0" y="651872"/>
                </a:lnTo>
                <a:lnTo>
                  <a:pt x="0" y="0"/>
                </a:lnTo>
                <a:close/>
              </a:path>
            </a:pathLst>
          </a:custGeom>
          <a:blipFill>
            <a:blip r:embed="rId6">
              <a:extLst>
                <a:ext uri="{96DAC541-7B7A-43D3-8B79-37D633B846F1}">
                  <asvg:svgBlip xmlns:asvg="http://schemas.microsoft.com/office/drawing/2016/SVG/main" r:embed="rId7"/>
                </a:ext>
              </a:extLst>
            </a:blip>
            <a:stretch>
              <a:fillRect t="-281049"/>
            </a:stretch>
          </a:blipFill>
        </p:spPr>
        <p:txBody>
          <a:bodyPr/>
          <a:lstStyle/>
          <a:p>
            <a:endParaRPr lang="en-US"/>
          </a:p>
        </p:txBody>
      </p:sp>
      <p:grpSp>
        <p:nvGrpSpPr>
          <p:cNvPr id="8" name="Group 8"/>
          <p:cNvGrpSpPr/>
          <p:nvPr/>
        </p:nvGrpSpPr>
        <p:grpSpPr>
          <a:xfrm>
            <a:off x="5906157" y="2977175"/>
            <a:ext cx="2778579" cy="3913958"/>
            <a:chOff x="0" y="0"/>
            <a:chExt cx="731807" cy="1030837"/>
          </a:xfrm>
        </p:grpSpPr>
        <p:sp>
          <p:nvSpPr>
            <p:cNvPr id="9" name="Freeform 9"/>
            <p:cNvSpPr/>
            <p:nvPr/>
          </p:nvSpPr>
          <p:spPr>
            <a:xfrm>
              <a:off x="0" y="0"/>
              <a:ext cx="731807" cy="1030837"/>
            </a:xfrm>
            <a:custGeom>
              <a:avLst/>
              <a:gdLst/>
              <a:ahLst/>
              <a:cxnLst/>
              <a:rect l="l" t="t" r="r" b="b"/>
              <a:pathLst>
                <a:path w="731807" h="1030837">
                  <a:moveTo>
                    <a:pt x="61298" y="0"/>
                  </a:moveTo>
                  <a:lnTo>
                    <a:pt x="670508" y="0"/>
                  </a:lnTo>
                  <a:cubicBezTo>
                    <a:pt x="686766" y="0"/>
                    <a:pt x="702357" y="6458"/>
                    <a:pt x="713853" y="17954"/>
                  </a:cubicBezTo>
                  <a:cubicBezTo>
                    <a:pt x="725349" y="29450"/>
                    <a:pt x="731807" y="45041"/>
                    <a:pt x="731807" y="61298"/>
                  </a:cubicBezTo>
                  <a:lnTo>
                    <a:pt x="731807" y="969538"/>
                  </a:lnTo>
                  <a:cubicBezTo>
                    <a:pt x="731807" y="985796"/>
                    <a:pt x="725349" y="1001387"/>
                    <a:pt x="713853" y="1012883"/>
                  </a:cubicBezTo>
                  <a:cubicBezTo>
                    <a:pt x="702357" y="1024378"/>
                    <a:pt x="686766" y="1030837"/>
                    <a:pt x="670508" y="1030837"/>
                  </a:cubicBezTo>
                  <a:lnTo>
                    <a:pt x="61298" y="1030837"/>
                  </a:lnTo>
                  <a:cubicBezTo>
                    <a:pt x="45041" y="1030837"/>
                    <a:pt x="29450" y="1024378"/>
                    <a:pt x="17954" y="1012883"/>
                  </a:cubicBezTo>
                  <a:cubicBezTo>
                    <a:pt x="6458" y="1001387"/>
                    <a:pt x="0" y="985796"/>
                    <a:pt x="0" y="969538"/>
                  </a:cubicBezTo>
                  <a:lnTo>
                    <a:pt x="0" y="61298"/>
                  </a:lnTo>
                  <a:cubicBezTo>
                    <a:pt x="0" y="45041"/>
                    <a:pt x="6458" y="29450"/>
                    <a:pt x="17954" y="17954"/>
                  </a:cubicBezTo>
                  <a:cubicBezTo>
                    <a:pt x="29450" y="6458"/>
                    <a:pt x="45041" y="0"/>
                    <a:pt x="61298" y="0"/>
                  </a:cubicBezTo>
                  <a:close/>
                </a:path>
              </a:pathLst>
            </a:custGeom>
            <a:solidFill>
              <a:srgbClr val="FFFFFF"/>
            </a:solidFill>
          </p:spPr>
          <p:txBody>
            <a:bodyPr/>
            <a:lstStyle/>
            <a:p>
              <a:endParaRPr lang="en-US"/>
            </a:p>
          </p:txBody>
        </p:sp>
        <p:sp>
          <p:nvSpPr>
            <p:cNvPr id="10" name="TextBox 10"/>
            <p:cNvSpPr txBox="1"/>
            <p:nvPr/>
          </p:nvSpPr>
          <p:spPr>
            <a:xfrm>
              <a:off x="0" y="-57150"/>
              <a:ext cx="731807" cy="1087987"/>
            </a:xfrm>
            <a:prstGeom prst="rect">
              <a:avLst/>
            </a:prstGeom>
          </p:spPr>
          <p:txBody>
            <a:bodyPr lIns="50800" tIns="50800" rIns="50800" bIns="50800" rtlCol="0" anchor="ctr"/>
            <a:lstStyle/>
            <a:p>
              <a:pPr algn="ctr">
                <a:lnSpc>
                  <a:spcPts val="2464"/>
                </a:lnSpc>
              </a:pPr>
              <a:endParaRPr/>
            </a:p>
          </p:txBody>
        </p:sp>
      </p:grpSp>
      <p:sp>
        <p:nvSpPr>
          <p:cNvPr id="11" name="Freeform 11"/>
          <p:cNvSpPr/>
          <p:nvPr/>
        </p:nvSpPr>
        <p:spPr>
          <a:xfrm>
            <a:off x="6467981" y="2977175"/>
            <a:ext cx="1654931" cy="651871"/>
          </a:xfrm>
          <a:custGeom>
            <a:avLst/>
            <a:gdLst/>
            <a:ahLst/>
            <a:cxnLst/>
            <a:rect l="l" t="t" r="r" b="b"/>
            <a:pathLst>
              <a:path w="1654931" h="651871">
                <a:moveTo>
                  <a:pt x="0" y="0"/>
                </a:moveTo>
                <a:lnTo>
                  <a:pt x="1654932" y="0"/>
                </a:lnTo>
                <a:lnTo>
                  <a:pt x="1654932" y="651872"/>
                </a:lnTo>
                <a:lnTo>
                  <a:pt x="0" y="651872"/>
                </a:lnTo>
                <a:lnTo>
                  <a:pt x="0" y="0"/>
                </a:lnTo>
                <a:close/>
              </a:path>
            </a:pathLst>
          </a:custGeom>
          <a:blipFill>
            <a:blip r:embed="rId8">
              <a:extLst>
                <a:ext uri="{96DAC541-7B7A-43D3-8B79-37D633B846F1}">
                  <asvg:svgBlip xmlns:asvg="http://schemas.microsoft.com/office/drawing/2016/SVG/main" r:embed="rId9"/>
                </a:ext>
              </a:extLst>
            </a:blip>
            <a:stretch>
              <a:fillRect t="-281049"/>
            </a:stretch>
          </a:blipFill>
        </p:spPr>
        <p:txBody>
          <a:bodyPr/>
          <a:lstStyle/>
          <a:p>
            <a:endParaRPr lang="en-US"/>
          </a:p>
        </p:txBody>
      </p:sp>
      <p:sp>
        <p:nvSpPr>
          <p:cNvPr id="12" name="Freeform 12"/>
          <p:cNvSpPr/>
          <p:nvPr/>
        </p:nvSpPr>
        <p:spPr>
          <a:xfrm rot="5400000">
            <a:off x="10305991" y="5518010"/>
            <a:ext cx="1373123" cy="2746247"/>
          </a:xfrm>
          <a:custGeom>
            <a:avLst/>
            <a:gdLst/>
            <a:ahLst/>
            <a:cxnLst/>
            <a:rect l="l" t="t" r="r" b="b"/>
            <a:pathLst>
              <a:path w="1373123" h="2746247">
                <a:moveTo>
                  <a:pt x="0" y="0"/>
                </a:moveTo>
                <a:lnTo>
                  <a:pt x="1373124" y="0"/>
                </a:lnTo>
                <a:lnTo>
                  <a:pt x="1373124" y="2746246"/>
                </a:lnTo>
                <a:lnTo>
                  <a:pt x="0" y="2746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rot="5400000">
            <a:off x="14003098" y="5518010"/>
            <a:ext cx="1373123" cy="2746247"/>
          </a:xfrm>
          <a:custGeom>
            <a:avLst/>
            <a:gdLst/>
            <a:ahLst/>
            <a:cxnLst/>
            <a:rect l="l" t="t" r="r" b="b"/>
            <a:pathLst>
              <a:path w="1373123" h="2746247">
                <a:moveTo>
                  <a:pt x="0" y="0"/>
                </a:moveTo>
                <a:lnTo>
                  <a:pt x="1373123" y="0"/>
                </a:lnTo>
                <a:lnTo>
                  <a:pt x="1373123" y="2746246"/>
                </a:lnTo>
                <a:lnTo>
                  <a:pt x="0" y="2746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4" name="Group 14"/>
          <p:cNvGrpSpPr/>
          <p:nvPr/>
        </p:nvGrpSpPr>
        <p:grpSpPr>
          <a:xfrm>
            <a:off x="9603264" y="2977175"/>
            <a:ext cx="2778579" cy="3913958"/>
            <a:chOff x="0" y="0"/>
            <a:chExt cx="731807" cy="1030837"/>
          </a:xfrm>
        </p:grpSpPr>
        <p:sp>
          <p:nvSpPr>
            <p:cNvPr id="15" name="Freeform 15"/>
            <p:cNvSpPr/>
            <p:nvPr/>
          </p:nvSpPr>
          <p:spPr>
            <a:xfrm>
              <a:off x="0" y="0"/>
              <a:ext cx="731807" cy="1030837"/>
            </a:xfrm>
            <a:custGeom>
              <a:avLst/>
              <a:gdLst/>
              <a:ahLst/>
              <a:cxnLst/>
              <a:rect l="l" t="t" r="r" b="b"/>
              <a:pathLst>
                <a:path w="731807" h="1030837">
                  <a:moveTo>
                    <a:pt x="61298" y="0"/>
                  </a:moveTo>
                  <a:lnTo>
                    <a:pt x="670508" y="0"/>
                  </a:lnTo>
                  <a:cubicBezTo>
                    <a:pt x="686766" y="0"/>
                    <a:pt x="702357" y="6458"/>
                    <a:pt x="713853" y="17954"/>
                  </a:cubicBezTo>
                  <a:cubicBezTo>
                    <a:pt x="725349" y="29450"/>
                    <a:pt x="731807" y="45041"/>
                    <a:pt x="731807" y="61298"/>
                  </a:cubicBezTo>
                  <a:lnTo>
                    <a:pt x="731807" y="969538"/>
                  </a:lnTo>
                  <a:cubicBezTo>
                    <a:pt x="731807" y="985796"/>
                    <a:pt x="725349" y="1001387"/>
                    <a:pt x="713853" y="1012883"/>
                  </a:cubicBezTo>
                  <a:cubicBezTo>
                    <a:pt x="702357" y="1024378"/>
                    <a:pt x="686766" y="1030837"/>
                    <a:pt x="670508" y="1030837"/>
                  </a:cubicBezTo>
                  <a:lnTo>
                    <a:pt x="61298" y="1030837"/>
                  </a:lnTo>
                  <a:cubicBezTo>
                    <a:pt x="45041" y="1030837"/>
                    <a:pt x="29450" y="1024378"/>
                    <a:pt x="17954" y="1012883"/>
                  </a:cubicBezTo>
                  <a:cubicBezTo>
                    <a:pt x="6458" y="1001387"/>
                    <a:pt x="0" y="985796"/>
                    <a:pt x="0" y="969538"/>
                  </a:cubicBezTo>
                  <a:lnTo>
                    <a:pt x="0" y="61298"/>
                  </a:lnTo>
                  <a:cubicBezTo>
                    <a:pt x="0" y="45041"/>
                    <a:pt x="6458" y="29450"/>
                    <a:pt x="17954" y="17954"/>
                  </a:cubicBezTo>
                  <a:cubicBezTo>
                    <a:pt x="29450" y="6458"/>
                    <a:pt x="45041" y="0"/>
                    <a:pt x="61298" y="0"/>
                  </a:cubicBezTo>
                  <a:close/>
                </a:path>
              </a:pathLst>
            </a:custGeom>
            <a:solidFill>
              <a:srgbClr val="FFFFFF"/>
            </a:solidFill>
          </p:spPr>
          <p:txBody>
            <a:bodyPr/>
            <a:lstStyle/>
            <a:p>
              <a:endParaRPr lang="en-US"/>
            </a:p>
          </p:txBody>
        </p:sp>
        <p:sp>
          <p:nvSpPr>
            <p:cNvPr id="16" name="TextBox 16"/>
            <p:cNvSpPr txBox="1"/>
            <p:nvPr/>
          </p:nvSpPr>
          <p:spPr>
            <a:xfrm>
              <a:off x="0" y="-57150"/>
              <a:ext cx="731807" cy="1087987"/>
            </a:xfrm>
            <a:prstGeom prst="rect">
              <a:avLst/>
            </a:prstGeom>
          </p:spPr>
          <p:txBody>
            <a:bodyPr lIns="50800" tIns="50800" rIns="50800" bIns="50800" rtlCol="0" anchor="ctr"/>
            <a:lstStyle/>
            <a:p>
              <a:pPr algn="ctr">
                <a:lnSpc>
                  <a:spcPts val="2464"/>
                </a:lnSpc>
              </a:pPr>
              <a:endParaRPr/>
            </a:p>
          </p:txBody>
        </p:sp>
      </p:grpSp>
      <p:sp>
        <p:nvSpPr>
          <p:cNvPr id="17" name="Freeform 17"/>
          <p:cNvSpPr/>
          <p:nvPr/>
        </p:nvSpPr>
        <p:spPr>
          <a:xfrm>
            <a:off x="10165087" y="2977175"/>
            <a:ext cx="1654931" cy="651871"/>
          </a:xfrm>
          <a:custGeom>
            <a:avLst/>
            <a:gdLst/>
            <a:ahLst/>
            <a:cxnLst/>
            <a:rect l="l" t="t" r="r" b="b"/>
            <a:pathLst>
              <a:path w="1654931" h="651871">
                <a:moveTo>
                  <a:pt x="0" y="0"/>
                </a:moveTo>
                <a:lnTo>
                  <a:pt x="1654932" y="0"/>
                </a:lnTo>
                <a:lnTo>
                  <a:pt x="1654932" y="651872"/>
                </a:lnTo>
                <a:lnTo>
                  <a:pt x="0" y="651872"/>
                </a:lnTo>
                <a:lnTo>
                  <a:pt x="0" y="0"/>
                </a:lnTo>
                <a:close/>
              </a:path>
            </a:pathLst>
          </a:custGeom>
          <a:blipFill>
            <a:blip r:embed="rId14">
              <a:extLst>
                <a:ext uri="{96DAC541-7B7A-43D3-8B79-37D633B846F1}">
                  <asvg:svgBlip xmlns:asvg="http://schemas.microsoft.com/office/drawing/2016/SVG/main" r:embed="rId15"/>
                </a:ext>
              </a:extLst>
            </a:blip>
            <a:stretch>
              <a:fillRect t="-281049"/>
            </a:stretch>
          </a:blipFill>
        </p:spPr>
        <p:txBody>
          <a:bodyPr/>
          <a:lstStyle/>
          <a:p>
            <a:endParaRPr lang="en-US"/>
          </a:p>
        </p:txBody>
      </p:sp>
      <p:grpSp>
        <p:nvGrpSpPr>
          <p:cNvPr id="18" name="Group 18"/>
          <p:cNvGrpSpPr/>
          <p:nvPr/>
        </p:nvGrpSpPr>
        <p:grpSpPr>
          <a:xfrm>
            <a:off x="13300370" y="2977175"/>
            <a:ext cx="2778579" cy="3913958"/>
            <a:chOff x="0" y="0"/>
            <a:chExt cx="731807" cy="1030837"/>
          </a:xfrm>
        </p:grpSpPr>
        <p:sp>
          <p:nvSpPr>
            <p:cNvPr id="19" name="Freeform 19"/>
            <p:cNvSpPr/>
            <p:nvPr/>
          </p:nvSpPr>
          <p:spPr>
            <a:xfrm>
              <a:off x="0" y="0"/>
              <a:ext cx="731807" cy="1030837"/>
            </a:xfrm>
            <a:custGeom>
              <a:avLst/>
              <a:gdLst/>
              <a:ahLst/>
              <a:cxnLst/>
              <a:rect l="l" t="t" r="r" b="b"/>
              <a:pathLst>
                <a:path w="731807" h="1030837">
                  <a:moveTo>
                    <a:pt x="61298" y="0"/>
                  </a:moveTo>
                  <a:lnTo>
                    <a:pt x="670508" y="0"/>
                  </a:lnTo>
                  <a:cubicBezTo>
                    <a:pt x="686766" y="0"/>
                    <a:pt x="702357" y="6458"/>
                    <a:pt x="713853" y="17954"/>
                  </a:cubicBezTo>
                  <a:cubicBezTo>
                    <a:pt x="725349" y="29450"/>
                    <a:pt x="731807" y="45041"/>
                    <a:pt x="731807" y="61298"/>
                  </a:cubicBezTo>
                  <a:lnTo>
                    <a:pt x="731807" y="969538"/>
                  </a:lnTo>
                  <a:cubicBezTo>
                    <a:pt x="731807" y="985796"/>
                    <a:pt x="725349" y="1001387"/>
                    <a:pt x="713853" y="1012883"/>
                  </a:cubicBezTo>
                  <a:cubicBezTo>
                    <a:pt x="702357" y="1024378"/>
                    <a:pt x="686766" y="1030837"/>
                    <a:pt x="670508" y="1030837"/>
                  </a:cubicBezTo>
                  <a:lnTo>
                    <a:pt x="61298" y="1030837"/>
                  </a:lnTo>
                  <a:cubicBezTo>
                    <a:pt x="45041" y="1030837"/>
                    <a:pt x="29450" y="1024378"/>
                    <a:pt x="17954" y="1012883"/>
                  </a:cubicBezTo>
                  <a:cubicBezTo>
                    <a:pt x="6458" y="1001387"/>
                    <a:pt x="0" y="985796"/>
                    <a:pt x="0" y="969538"/>
                  </a:cubicBezTo>
                  <a:lnTo>
                    <a:pt x="0" y="61298"/>
                  </a:lnTo>
                  <a:cubicBezTo>
                    <a:pt x="0" y="45041"/>
                    <a:pt x="6458" y="29450"/>
                    <a:pt x="17954" y="17954"/>
                  </a:cubicBezTo>
                  <a:cubicBezTo>
                    <a:pt x="29450" y="6458"/>
                    <a:pt x="45041" y="0"/>
                    <a:pt x="61298" y="0"/>
                  </a:cubicBezTo>
                  <a:close/>
                </a:path>
              </a:pathLst>
            </a:custGeom>
            <a:solidFill>
              <a:srgbClr val="FFFFFF"/>
            </a:solidFill>
          </p:spPr>
          <p:txBody>
            <a:bodyPr/>
            <a:lstStyle/>
            <a:p>
              <a:endParaRPr lang="en-US"/>
            </a:p>
          </p:txBody>
        </p:sp>
        <p:sp>
          <p:nvSpPr>
            <p:cNvPr id="20" name="TextBox 20"/>
            <p:cNvSpPr txBox="1"/>
            <p:nvPr/>
          </p:nvSpPr>
          <p:spPr>
            <a:xfrm>
              <a:off x="0" y="-57150"/>
              <a:ext cx="731807" cy="1087987"/>
            </a:xfrm>
            <a:prstGeom prst="rect">
              <a:avLst/>
            </a:prstGeom>
          </p:spPr>
          <p:txBody>
            <a:bodyPr lIns="50800" tIns="50800" rIns="50800" bIns="50800" rtlCol="0" anchor="ctr"/>
            <a:lstStyle/>
            <a:p>
              <a:pPr algn="ctr">
                <a:lnSpc>
                  <a:spcPts val="2464"/>
                </a:lnSpc>
              </a:pPr>
              <a:endParaRPr/>
            </a:p>
          </p:txBody>
        </p:sp>
      </p:grpSp>
      <p:sp>
        <p:nvSpPr>
          <p:cNvPr id="21" name="Freeform 21"/>
          <p:cNvSpPr/>
          <p:nvPr/>
        </p:nvSpPr>
        <p:spPr>
          <a:xfrm>
            <a:off x="13862194" y="2977175"/>
            <a:ext cx="1654931" cy="651871"/>
          </a:xfrm>
          <a:custGeom>
            <a:avLst/>
            <a:gdLst/>
            <a:ahLst/>
            <a:cxnLst/>
            <a:rect l="l" t="t" r="r" b="b"/>
            <a:pathLst>
              <a:path w="1654931" h="651871">
                <a:moveTo>
                  <a:pt x="0" y="0"/>
                </a:moveTo>
                <a:lnTo>
                  <a:pt x="1654931" y="0"/>
                </a:lnTo>
                <a:lnTo>
                  <a:pt x="1654931" y="651872"/>
                </a:lnTo>
                <a:lnTo>
                  <a:pt x="0" y="651872"/>
                </a:lnTo>
                <a:lnTo>
                  <a:pt x="0" y="0"/>
                </a:lnTo>
                <a:close/>
              </a:path>
            </a:pathLst>
          </a:custGeom>
          <a:blipFill>
            <a:blip r:embed="rId16">
              <a:extLst>
                <a:ext uri="{96DAC541-7B7A-43D3-8B79-37D633B846F1}">
                  <asvg:svgBlip xmlns:asvg="http://schemas.microsoft.com/office/drawing/2016/SVG/main" r:embed="rId17"/>
                </a:ext>
              </a:extLst>
            </a:blip>
            <a:stretch>
              <a:fillRect t="-281049"/>
            </a:stretch>
          </a:blipFill>
        </p:spPr>
        <p:txBody>
          <a:bodyPr/>
          <a:lstStyle/>
          <a:p>
            <a:endParaRPr lang="en-US"/>
          </a:p>
        </p:txBody>
      </p:sp>
      <p:sp>
        <p:nvSpPr>
          <p:cNvPr id="22" name="AutoShape 22"/>
          <p:cNvSpPr/>
          <p:nvPr/>
        </p:nvSpPr>
        <p:spPr>
          <a:xfrm>
            <a:off x="3598341" y="8001000"/>
            <a:ext cx="11091318" cy="0"/>
          </a:xfrm>
          <a:prstGeom prst="line">
            <a:avLst/>
          </a:prstGeom>
          <a:ln w="9525" cap="flat">
            <a:solidFill>
              <a:srgbClr val="000000"/>
            </a:solidFill>
            <a:prstDash val="lgDash"/>
            <a:headEnd type="none" w="sm" len="sm"/>
            <a:tailEnd type="none" w="sm" len="sm"/>
          </a:ln>
        </p:spPr>
        <p:txBody>
          <a:bodyPr/>
          <a:lstStyle/>
          <a:p>
            <a:endParaRPr lang="en-US"/>
          </a:p>
        </p:txBody>
      </p:sp>
      <p:grpSp>
        <p:nvGrpSpPr>
          <p:cNvPr id="23" name="Group 23"/>
          <p:cNvGrpSpPr/>
          <p:nvPr/>
        </p:nvGrpSpPr>
        <p:grpSpPr>
          <a:xfrm>
            <a:off x="3503091" y="7905750"/>
            <a:ext cx="190500" cy="1905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397F"/>
            </a:solidFill>
          </p:spPr>
          <p:txBody>
            <a:bodyPr/>
            <a:lstStyle/>
            <a:p>
              <a:endParaRPr lang="en-US"/>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464"/>
                </a:lnSpc>
              </a:pPr>
              <a:endParaRPr/>
            </a:p>
          </p:txBody>
        </p:sp>
      </p:grpSp>
      <p:grpSp>
        <p:nvGrpSpPr>
          <p:cNvPr id="26" name="Group 26"/>
          <p:cNvGrpSpPr/>
          <p:nvPr/>
        </p:nvGrpSpPr>
        <p:grpSpPr>
          <a:xfrm>
            <a:off x="7200197" y="7905750"/>
            <a:ext cx="190500" cy="19050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399CD"/>
            </a:solidFill>
          </p:spPr>
          <p:txBody>
            <a:bodyPr/>
            <a:lstStyle/>
            <a:p>
              <a:endParaRPr lang="en-US"/>
            </a:p>
          </p:txBody>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464"/>
                </a:lnSpc>
              </a:pPr>
              <a:endParaRPr/>
            </a:p>
          </p:txBody>
        </p:sp>
      </p:grpSp>
      <p:grpSp>
        <p:nvGrpSpPr>
          <p:cNvPr id="29" name="Group 29"/>
          <p:cNvGrpSpPr/>
          <p:nvPr/>
        </p:nvGrpSpPr>
        <p:grpSpPr>
          <a:xfrm>
            <a:off x="10897303" y="7905750"/>
            <a:ext cx="190500" cy="19050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65"/>
            </a:solidFill>
          </p:spPr>
          <p:txBody>
            <a:bodyPr/>
            <a:lstStyle/>
            <a:p>
              <a:endParaRPr lang="en-US"/>
            </a:p>
          </p:txBody>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2464"/>
                </a:lnSpc>
              </a:pPr>
              <a:endParaRPr/>
            </a:p>
          </p:txBody>
        </p:sp>
      </p:grpSp>
      <p:grpSp>
        <p:nvGrpSpPr>
          <p:cNvPr id="32" name="Group 32"/>
          <p:cNvGrpSpPr/>
          <p:nvPr/>
        </p:nvGrpSpPr>
        <p:grpSpPr>
          <a:xfrm>
            <a:off x="14594409" y="7905750"/>
            <a:ext cx="190500" cy="19050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3820"/>
            </a:solidFill>
          </p:spPr>
          <p:txBody>
            <a:bodyPr/>
            <a:lstStyle/>
            <a:p>
              <a:endParaRPr lang="en-US"/>
            </a:p>
          </p:txBody>
        </p:sp>
        <p:sp>
          <p:nvSpPr>
            <p:cNvPr id="34" name="TextBox 34"/>
            <p:cNvSpPr txBox="1"/>
            <p:nvPr/>
          </p:nvSpPr>
          <p:spPr>
            <a:xfrm>
              <a:off x="76200" y="19050"/>
              <a:ext cx="660400" cy="717550"/>
            </a:xfrm>
            <a:prstGeom prst="rect">
              <a:avLst/>
            </a:prstGeom>
          </p:spPr>
          <p:txBody>
            <a:bodyPr lIns="50800" tIns="50800" rIns="50800" bIns="50800" rtlCol="0" anchor="ctr"/>
            <a:lstStyle/>
            <a:p>
              <a:pPr algn="ctr">
                <a:lnSpc>
                  <a:spcPts val="2464"/>
                </a:lnSpc>
              </a:pPr>
              <a:endParaRPr/>
            </a:p>
          </p:txBody>
        </p:sp>
      </p:grpSp>
      <p:sp>
        <p:nvSpPr>
          <p:cNvPr id="35" name="Freeform 35"/>
          <p:cNvSpPr/>
          <p:nvPr/>
        </p:nvSpPr>
        <p:spPr>
          <a:xfrm>
            <a:off x="14353678" y="3901915"/>
            <a:ext cx="671962" cy="671962"/>
          </a:xfrm>
          <a:custGeom>
            <a:avLst/>
            <a:gdLst/>
            <a:ahLst/>
            <a:cxnLst/>
            <a:rect l="l" t="t" r="r" b="b"/>
            <a:pathLst>
              <a:path w="671962" h="671962">
                <a:moveTo>
                  <a:pt x="0" y="0"/>
                </a:moveTo>
                <a:lnTo>
                  <a:pt x="671962" y="0"/>
                </a:lnTo>
                <a:lnTo>
                  <a:pt x="671962" y="671961"/>
                </a:lnTo>
                <a:lnTo>
                  <a:pt x="0" y="6719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6" name="Freeform 36"/>
          <p:cNvSpPr/>
          <p:nvPr/>
        </p:nvSpPr>
        <p:spPr>
          <a:xfrm>
            <a:off x="10650752" y="3901915"/>
            <a:ext cx="683602" cy="683602"/>
          </a:xfrm>
          <a:custGeom>
            <a:avLst/>
            <a:gdLst/>
            <a:ahLst/>
            <a:cxnLst/>
            <a:rect l="l" t="t" r="r" b="b"/>
            <a:pathLst>
              <a:path w="683602" h="683602">
                <a:moveTo>
                  <a:pt x="0" y="0"/>
                </a:moveTo>
                <a:lnTo>
                  <a:pt x="683602" y="0"/>
                </a:lnTo>
                <a:lnTo>
                  <a:pt x="683602" y="683601"/>
                </a:lnTo>
                <a:lnTo>
                  <a:pt x="0" y="6836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7" name="Freeform 37"/>
          <p:cNvSpPr/>
          <p:nvPr/>
        </p:nvSpPr>
        <p:spPr>
          <a:xfrm>
            <a:off x="3272111" y="3943350"/>
            <a:ext cx="652459" cy="652459"/>
          </a:xfrm>
          <a:custGeom>
            <a:avLst/>
            <a:gdLst/>
            <a:ahLst/>
            <a:cxnLst/>
            <a:rect l="l" t="t" r="r" b="b"/>
            <a:pathLst>
              <a:path w="652459" h="652459">
                <a:moveTo>
                  <a:pt x="0" y="0"/>
                </a:moveTo>
                <a:lnTo>
                  <a:pt x="652459" y="0"/>
                </a:lnTo>
                <a:lnTo>
                  <a:pt x="652459" y="652459"/>
                </a:lnTo>
                <a:lnTo>
                  <a:pt x="0" y="65245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8" name="Freeform 38"/>
          <p:cNvSpPr/>
          <p:nvPr/>
        </p:nvSpPr>
        <p:spPr>
          <a:xfrm>
            <a:off x="6969218" y="3943350"/>
            <a:ext cx="652459" cy="652459"/>
          </a:xfrm>
          <a:custGeom>
            <a:avLst/>
            <a:gdLst/>
            <a:ahLst/>
            <a:cxnLst/>
            <a:rect l="l" t="t" r="r" b="b"/>
            <a:pathLst>
              <a:path w="652459" h="652459">
                <a:moveTo>
                  <a:pt x="0" y="0"/>
                </a:moveTo>
                <a:lnTo>
                  <a:pt x="652458" y="0"/>
                </a:lnTo>
                <a:lnTo>
                  <a:pt x="652458" y="652459"/>
                </a:lnTo>
                <a:lnTo>
                  <a:pt x="0" y="65245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9" name="Freeform 39"/>
          <p:cNvSpPr/>
          <p:nvPr/>
        </p:nvSpPr>
        <p:spPr>
          <a:xfrm>
            <a:off x="16681771" y="8675473"/>
            <a:ext cx="1155058" cy="1165655"/>
          </a:xfrm>
          <a:custGeom>
            <a:avLst/>
            <a:gdLst/>
            <a:ahLst/>
            <a:cxnLst/>
            <a:rect l="l" t="t" r="r" b="b"/>
            <a:pathLst>
              <a:path w="1155058" h="1165655">
                <a:moveTo>
                  <a:pt x="0" y="0"/>
                </a:moveTo>
                <a:lnTo>
                  <a:pt x="1155058" y="0"/>
                </a:lnTo>
                <a:lnTo>
                  <a:pt x="1155058" y="1165654"/>
                </a:lnTo>
                <a:lnTo>
                  <a:pt x="0" y="116565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40" name="TextBox 40"/>
          <p:cNvSpPr txBox="1"/>
          <p:nvPr/>
        </p:nvSpPr>
        <p:spPr>
          <a:xfrm>
            <a:off x="3107026" y="3053601"/>
            <a:ext cx="982630" cy="356145"/>
          </a:xfrm>
          <a:prstGeom prst="rect">
            <a:avLst/>
          </a:prstGeom>
        </p:spPr>
        <p:txBody>
          <a:bodyPr lIns="0" tIns="0" rIns="0" bIns="0" rtlCol="0" anchor="t">
            <a:spAutoFit/>
          </a:bodyPr>
          <a:lstStyle/>
          <a:p>
            <a:pPr algn="ctr">
              <a:lnSpc>
                <a:spcPts val="2925"/>
              </a:lnSpc>
            </a:pPr>
            <a:r>
              <a:rPr lang="en-US" sz="1899" b="1">
                <a:solidFill>
                  <a:srgbClr val="FFFFFF"/>
                </a:solidFill>
                <a:latin typeface="HK Grotesk Bold"/>
                <a:ea typeface="HK Grotesk Bold"/>
                <a:cs typeface="HK Grotesk Bold"/>
                <a:sym typeface="HK Grotesk Bold"/>
              </a:rPr>
              <a:t>01</a:t>
            </a:r>
          </a:p>
        </p:txBody>
      </p:sp>
      <p:sp>
        <p:nvSpPr>
          <p:cNvPr id="41" name="TextBox 41"/>
          <p:cNvSpPr txBox="1"/>
          <p:nvPr/>
        </p:nvSpPr>
        <p:spPr>
          <a:xfrm>
            <a:off x="1713572" y="5379071"/>
            <a:ext cx="3769537" cy="1512062"/>
          </a:xfrm>
          <a:prstGeom prst="rect">
            <a:avLst/>
          </a:prstGeom>
        </p:spPr>
        <p:txBody>
          <a:bodyPr lIns="0" tIns="0" rIns="0" bIns="0" rtlCol="0" anchor="t">
            <a:spAutoFit/>
          </a:bodyPr>
          <a:lstStyle/>
          <a:p>
            <a:pPr algn="ctr">
              <a:lnSpc>
                <a:spcPts val="2464"/>
              </a:lnSpc>
            </a:pPr>
            <a:r>
              <a:rPr lang="en-US" sz="1600">
                <a:solidFill>
                  <a:srgbClr val="000000"/>
                </a:solidFill>
                <a:latin typeface="HK Grotesk"/>
                <a:ea typeface="HK Grotesk"/>
                <a:cs typeface="HK Grotesk"/>
                <a:sym typeface="HK Grotesk"/>
              </a:rPr>
              <a:t>Slide 2 introduces the concept</a:t>
            </a:r>
          </a:p>
          <a:p>
            <a:pPr algn="ctr">
              <a:lnSpc>
                <a:spcPts val="2464"/>
              </a:lnSpc>
            </a:pPr>
            <a:r>
              <a:rPr lang="en-US" sz="1600">
                <a:solidFill>
                  <a:srgbClr val="000000"/>
                </a:solidFill>
                <a:latin typeface="HK Grotesk"/>
                <a:ea typeface="HK Grotesk"/>
                <a:cs typeface="HK Grotesk"/>
                <a:sym typeface="HK Grotesk"/>
              </a:rPr>
              <a:t>Slide 3 shows the visual structure</a:t>
            </a:r>
          </a:p>
          <a:p>
            <a:pPr algn="ctr">
              <a:lnSpc>
                <a:spcPts val="2464"/>
              </a:lnSpc>
            </a:pPr>
            <a:r>
              <a:rPr lang="en-US" sz="1600">
                <a:solidFill>
                  <a:srgbClr val="000000"/>
                </a:solidFill>
                <a:latin typeface="HK Grotesk"/>
                <a:ea typeface="HK Grotesk"/>
                <a:cs typeface="HK Grotesk"/>
                <a:sym typeface="HK Grotesk"/>
              </a:rPr>
              <a:t>Slide 4 is a table of all positions</a:t>
            </a:r>
          </a:p>
          <a:p>
            <a:pPr algn="ctr">
              <a:lnSpc>
                <a:spcPts val="2464"/>
              </a:lnSpc>
            </a:pPr>
            <a:r>
              <a:rPr lang="en-US" sz="1600">
                <a:solidFill>
                  <a:srgbClr val="000000"/>
                </a:solidFill>
                <a:latin typeface="HK Grotesk"/>
                <a:ea typeface="HK Grotesk"/>
                <a:cs typeface="HK Grotesk"/>
                <a:sym typeface="HK Grotesk"/>
              </a:rPr>
              <a:t>Slide 5 is a table of who is responsible for which meetings</a:t>
            </a:r>
          </a:p>
        </p:txBody>
      </p:sp>
      <p:sp>
        <p:nvSpPr>
          <p:cNvPr id="42" name="TextBox 42"/>
          <p:cNvSpPr txBox="1"/>
          <p:nvPr/>
        </p:nvSpPr>
        <p:spPr>
          <a:xfrm>
            <a:off x="2446944" y="4948234"/>
            <a:ext cx="2302793" cy="356108"/>
          </a:xfrm>
          <a:prstGeom prst="rect">
            <a:avLst/>
          </a:prstGeom>
        </p:spPr>
        <p:txBody>
          <a:bodyPr lIns="0" tIns="0" rIns="0" bIns="0" rtlCol="0" anchor="t">
            <a:spAutoFit/>
          </a:bodyPr>
          <a:lstStyle/>
          <a:p>
            <a:pPr algn="ctr">
              <a:lnSpc>
                <a:spcPts val="2925"/>
              </a:lnSpc>
            </a:pPr>
            <a:r>
              <a:rPr lang="en-US" sz="1899" b="1">
                <a:solidFill>
                  <a:srgbClr val="000000"/>
                </a:solidFill>
                <a:latin typeface="HK Grotesk Bold"/>
                <a:ea typeface="HK Grotesk Bold"/>
                <a:cs typeface="HK Grotesk Bold"/>
                <a:sym typeface="HK Grotesk Bold"/>
              </a:rPr>
              <a:t>Overall structure</a:t>
            </a:r>
          </a:p>
        </p:txBody>
      </p:sp>
      <p:sp>
        <p:nvSpPr>
          <p:cNvPr id="43" name="TextBox 43"/>
          <p:cNvSpPr txBox="1"/>
          <p:nvPr/>
        </p:nvSpPr>
        <p:spPr>
          <a:xfrm>
            <a:off x="6804132" y="3053601"/>
            <a:ext cx="982630" cy="356145"/>
          </a:xfrm>
          <a:prstGeom prst="rect">
            <a:avLst/>
          </a:prstGeom>
        </p:spPr>
        <p:txBody>
          <a:bodyPr lIns="0" tIns="0" rIns="0" bIns="0" rtlCol="0" anchor="t">
            <a:spAutoFit/>
          </a:bodyPr>
          <a:lstStyle/>
          <a:p>
            <a:pPr algn="ctr">
              <a:lnSpc>
                <a:spcPts val="2925"/>
              </a:lnSpc>
            </a:pPr>
            <a:r>
              <a:rPr lang="en-US" sz="1899" b="1">
                <a:solidFill>
                  <a:srgbClr val="000000"/>
                </a:solidFill>
                <a:latin typeface="HK Grotesk Bold"/>
                <a:ea typeface="HK Grotesk Bold"/>
                <a:cs typeface="HK Grotesk Bold"/>
                <a:sym typeface="HK Grotesk Bold"/>
              </a:rPr>
              <a:t>02</a:t>
            </a:r>
          </a:p>
        </p:txBody>
      </p:sp>
      <p:sp>
        <p:nvSpPr>
          <p:cNvPr id="44" name="TextBox 44"/>
          <p:cNvSpPr txBox="1"/>
          <p:nvPr/>
        </p:nvSpPr>
        <p:spPr>
          <a:xfrm>
            <a:off x="6144050" y="5428151"/>
            <a:ext cx="2302793" cy="902462"/>
          </a:xfrm>
          <a:prstGeom prst="rect">
            <a:avLst/>
          </a:prstGeom>
        </p:spPr>
        <p:txBody>
          <a:bodyPr lIns="0" tIns="0" rIns="0" bIns="0" rtlCol="0" anchor="t">
            <a:spAutoFit/>
          </a:bodyPr>
          <a:lstStyle/>
          <a:p>
            <a:pPr algn="ctr">
              <a:lnSpc>
                <a:spcPts val="2464"/>
              </a:lnSpc>
            </a:pPr>
            <a:r>
              <a:rPr lang="en-US" sz="1600">
                <a:solidFill>
                  <a:srgbClr val="000000"/>
                </a:solidFill>
                <a:latin typeface="HK Grotesk"/>
                <a:ea typeface="HK Grotesk"/>
                <a:cs typeface="HK Grotesk"/>
                <a:sym typeface="HK Grotesk"/>
              </a:rPr>
              <a:t>Slide 6 introduces the concept and idea around the coordinating circle</a:t>
            </a:r>
          </a:p>
        </p:txBody>
      </p:sp>
      <p:sp>
        <p:nvSpPr>
          <p:cNvPr id="45" name="TextBox 45"/>
          <p:cNvSpPr txBox="1"/>
          <p:nvPr/>
        </p:nvSpPr>
        <p:spPr>
          <a:xfrm>
            <a:off x="6144050" y="4948234"/>
            <a:ext cx="2302793" cy="356108"/>
          </a:xfrm>
          <a:prstGeom prst="rect">
            <a:avLst/>
          </a:prstGeom>
        </p:spPr>
        <p:txBody>
          <a:bodyPr lIns="0" tIns="0" rIns="0" bIns="0" rtlCol="0" anchor="t">
            <a:spAutoFit/>
          </a:bodyPr>
          <a:lstStyle/>
          <a:p>
            <a:pPr algn="ctr">
              <a:lnSpc>
                <a:spcPts val="2925"/>
              </a:lnSpc>
            </a:pPr>
            <a:r>
              <a:rPr lang="en-US" sz="1899" b="1">
                <a:solidFill>
                  <a:srgbClr val="000000"/>
                </a:solidFill>
                <a:latin typeface="HK Grotesk Bold"/>
                <a:ea typeface="HK Grotesk Bold"/>
                <a:cs typeface="HK Grotesk Bold"/>
                <a:sym typeface="HK Grotesk Bold"/>
              </a:rPr>
              <a:t>Coordinating Circle</a:t>
            </a:r>
          </a:p>
        </p:txBody>
      </p:sp>
      <p:sp>
        <p:nvSpPr>
          <p:cNvPr id="46" name="TextBox 46"/>
          <p:cNvSpPr txBox="1"/>
          <p:nvPr/>
        </p:nvSpPr>
        <p:spPr>
          <a:xfrm>
            <a:off x="10501238" y="3053601"/>
            <a:ext cx="982630" cy="356145"/>
          </a:xfrm>
          <a:prstGeom prst="rect">
            <a:avLst/>
          </a:prstGeom>
        </p:spPr>
        <p:txBody>
          <a:bodyPr lIns="0" tIns="0" rIns="0" bIns="0" rtlCol="0" anchor="t">
            <a:spAutoFit/>
          </a:bodyPr>
          <a:lstStyle/>
          <a:p>
            <a:pPr algn="ctr">
              <a:lnSpc>
                <a:spcPts val="2925"/>
              </a:lnSpc>
            </a:pPr>
            <a:r>
              <a:rPr lang="en-US" sz="1899" b="1">
                <a:solidFill>
                  <a:srgbClr val="000000"/>
                </a:solidFill>
                <a:latin typeface="HK Grotesk Bold"/>
                <a:ea typeface="HK Grotesk Bold"/>
                <a:cs typeface="HK Grotesk Bold"/>
                <a:sym typeface="HK Grotesk Bold"/>
              </a:rPr>
              <a:t>03</a:t>
            </a:r>
          </a:p>
        </p:txBody>
      </p:sp>
      <p:sp>
        <p:nvSpPr>
          <p:cNvPr id="47" name="TextBox 47"/>
          <p:cNvSpPr txBox="1"/>
          <p:nvPr/>
        </p:nvSpPr>
        <p:spPr>
          <a:xfrm>
            <a:off x="9637236" y="5403039"/>
            <a:ext cx="2744606" cy="1207262"/>
          </a:xfrm>
          <a:prstGeom prst="rect">
            <a:avLst/>
          </a:prstGeom>
        </p:spPr>
        <p:txBody>
          <a:bodyPr lIns="0" tIns="0" rIns="0" bIns="0" rtlCol="0" anchor="t">
            <a:spAutoFit/>
          </a:bodyPr>
          <a:lstStyle/>
          <a:p>
            <a:pPr algn="ctr">
              <a:lnSpc>
                <a:spcPts val="2464"/>
              </a:lnSpc>
            </a:pPr>
            <a:r>
              <a:rPr lang="en-US" sz="1600">
                <a:solidFill>
                  <a:srgbClr val="000000"/>
                </a:solidFill>
                <a:latin typeface="HK Grotesk"/>
                <a:ea typeface="HK Grotesk"/>
                <a:cs typeface="HK Grotesk"/>
                <a:sym typeface="HK Grotesk"/>
              </a:rPr>
              <a:t>Slide 7-9 zoom in on the concept and responsibilities for the new positions (click on the links for more info) </a:t>
            </a:r>
          </a:p>
        </p:txBody>
      </p:sp>
      <p:sp>
        <p:nvSpPr>
          <p:cNvPr id="48" name="TextBox 48"/>
          <p:cNvSpPr txBox="1"/>
          <p:nvPr/>
        </p:nvSpPr>
        <p:spPr>
          <a:xfrm>
            <a:off x="952500" y="1711891"/>
            <a:ext cx="16383000" cy="609983"/>
          </a:xfrm>
          <a:prstGeom prst="rect">
            <a:avLst/>
          </a:prstGeom>
        </p:spPr>
        <p:txBody>
          <a:bodyPr lIns="0" tIns="0" rIns="0" bIns="0" rtlCol="0" anchor="t">
            <a:spAutoFit/>
          </a:bodyPr>
          <a:lstStyle/>
          <a:p>
            <a:pPr algn="ctr">
              <a:lnSpc>
                <a:spcPts val="5081"/>
              </a:lnSpc>
            </a:pPr>
            <a:r>
              <a:rPr lang="en-US" sz="3299">
                <a:solidFill>
                  <a:srgbClr val="000000"/>
                </a:solidFill>
                <a:latin typeface="HK Grotesk"/>
                <a:ea typeface="HK Grotesk"/>
                <a:cs typeface="HK Grotesk"/>
                <a:sym typeface="HK Grotesk"/>
              </a:rPr>
              <a:t>In this slide deck you will find: </a:t>
            </a:r>
          </a:p>
        </p:txBody>
      </p:sp>
      <p:sp>
        <p:nvSpPr>
          <p:cNvPr id="49" name="TextBox 49"/>
          <p:cNvSpPr txBox="1"/>
          <p:nvPr/>
        </p:nvSpPr>
        <p:spPr>
          <a:xfrm>
            <a:off x="9841157" y="4948234"/>
            <a:ext cx="2302793" cy="356108"/>
          </a:xfrm>
          <a:prstGeom prst="rect">
            <a:avLst/>
          </a:prstGeom>
        </p:spPr>
        <p:txBody>
          <a:bodyPr lIns="0" tIns="0" rIns="0" bIns="0" rtlCol="0" anchor="t">
            <a:spAutoFit/>
          </a:bodyPr>
          <a:lstStyle/>
          <a:p>
            <a:pPr algn="ctr">
              <a:lnSpc>
                <a:spcPts val="2925"/>
              </a:lnSpc>
            </a:pPr>
            <a:r>
              <a:rPr lang="en-US" sz="1899" b="1">
                <a:solidFill>
                  <a:srgbClr val="000000"/>
                </a:solidFill>
                <a:latin typeface="HK Grotesk Bold"/>
                <a:ea typeface="HK Grotesk Bold"/>
                <a:cs typeface="HK Grotesk Bold"/>
                <a:sym typeface="HK Grotesk Bold"/>
              </a:rPr>
              <a:t>New positions</a:t>
            </a:r>
          </a:p>
        </p:txBody>
      </p:sp>
      <p:sp>
        <p:nvSpPr>
          <p:cNvPr id="50" name="TextBox 50"/>
          <p:cNvSpPr txBox="1"/>
          <p:nvPr/>
        </p:nvSpPr>
        <p:spPr>
          <a:xfrm>
            <a:off x="14198344" y="3053601"/>
            <a:ext cx="982630" cy="356145"/>
          </a:xfrm>
          <a:prstGeom prst="rect">
            <a:avLst/>
          </a:prstGeom>
        </p:spPr>
        <p:txBody>
          <a:bodyPr lIns="0" tIns="0" rIns="0" bIns="0" rtlCol="0" anchor="t">
            <a:spAutoFit/>
          </a:bodyPr>
          <a:lstStyle/>
          <a:p>
            <a:pPr algn="ctr">
              <a:lnSpc>
                <a:spcPts val="2925"/>
              </a:lnSpc>
            </a:pPr>
            <a:r>
              <a:rPr lang="en-US" sz="1899" b="1">
                <a:solidFill>
                  <a:srgbClr val="FFFFFF"/>
                </a:solidFill>
                <a:latin typeface="HK Grotesk Bold"/>
                <a:ea typeface="HK Grotesk Bold"/>
                <a:cs typeface="HK Grotesk Bold"/>
                <a:sym typeface="HK Grotesk Bold"/>
              </a:rPr>
              <a:t>04</a:t>
            </a:r>
          </a:p>
        </p:txBody>
      </p:sp>
      <p:sp>
        <p:nvSpPr>
          <p:cNvPr id="51" name="TextBox 51"/>
          <p:cNvSpPr txBox="1"/>
          <p:nvPr/>
        </p:nvSpPr>
        <p:spPr>
          <a:xfrm>
            <a:off x="13538263" y="5403039"/>
            <a:ext cx="2302793" cy="1207262"/>
          </a:xfrm>
          <a:prstGeom prst="rect">
            <a:avLst/>
          </a:prstGeom>
        </p:spPr>
        <p:txBody>
          <a:bodyPr lIns="0" tIns="0" rIns="0" bIns="0" rtlCol="0" anchor="t">
            <a:spAutoFit/>
          </a:bodyPr>
          <a:lstStyle/>
          <a:p>
            <a:pPr algn="ctr">
              <a:lnSpc>
                <a:spcPts val="2464"/>
              </a:lnSpc>
            </a:pPr>
            <a:r>
              <a:rPr lang="en-US" sz="1600">
                <a:solidFill>
                  <a:srgbClr val="000000"/>
                </a:solidFill>
                <a:latin typeface="HK Grotesk"/>
                <a:ea typeface="HK Grotesk"/>
                <a:cs typeface="HK Grotesk"/>
                <a:sym typeface="HK Grotesk"/>
              </a:rPr>
              <a:t>Slide 10 explains how to apply</a:t>
            </a:r>
          </a:p>
          <a:p>
            <a:pPr algn="ctr">
              <a:lnSpc>
                <a:spcPts val="2464"/>
              </a:lnSpc>
            </a:pPr>
            <a:r>
              <a:rPr lang="en-US" sz="1600">
                <a:solidFill>
                  <a:srgbClr val="000000"/>
                </a:solidFill>
                <a:latin typeface="HK Grotesk"/>
                <a:ea typeface="HK Grotesk"/>
                <a:cs typeface="HK Grotesk"/>
                <a:sym typeface="HK Grotesk"/>
              </a:rPr>
              <a:t>Slide 11 asks for anonymous feedback</a:t>
            </a:r>
          </a:p>
        </p:txBody>
      </p:sp>
      <p:sp>
        <p:nvSpPr>
          <p:cNvPr id="52" name="TextBox 52"/>
          <p:cNvSpPr txBox="1"/>
          <p:nvPr/>
        </p:nvSpPr>
        <p:spPr>
          <a:xfrm>
            <a:off x="13538263" y="4948234"/>
            <a:ext cx="2302793" cy="356108"/>
          </a:xfrm>
          <a:prstGeom prst="rect">
            <a:avLst/>
          </a:prstGeom>
        </p:spPr>
        <p:txBody>
          <a:bodyPr lIns="0" tIns="0" rIns="0" bIns="0" rtlCol="0" anchor="t">
            <a:spAutoFit/>
          </a:bodyPr>
          <a:lstStyle/>
          <a:p>
            <a:pPr algn="ctr">
              <a:lnSpc>
                <a:spcPts val="2925"/>
              </a:lnSpc>
            </a:pPr>
            <a:r>
              <a:rPr lang="en-US" sz="1899" b="1">
                <a:solidFill>
                  <a:srgbClr val="000000"/>
                </a:solidFill>
                <a:latin typeface="HK Grotesk Bold"/>
                <a:ea typeface="HK Grotesk Bold"/>
                <a:cs typeface="HK Grotesk Bold"/>
                <a:sym typeface="HK Grotesk Bold"/>
              </a:rPr>
              <a:t>Apply!</a:t>
            </a:r>
          </a:p>
        </p:txBody>
      </p:sp>
      <p:sp>
        <p:nvSpPr>
          <p:cNvPr id="53" name="TextBox 53"/>
          <p:cNvSpPr txBox="1"/>
          <p:nvPr/>
        </p:nvSpPr>
        <p:spPr>
          <a:xfrm>
            <a:off x="5171263" y="121851"/>
            <a:ext cx="7430132" cy="1704340"/>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Object Sans Medium"/>
                <a:ea typeface="Object Sans Medium"/>
                <a:cs typeface="Object Sans Medium"/>
                <a:sym typeface="Object Sans Medium"/>
              </a:rPr>
              <a:t>We are planning a new structure! </a:t>
            </a:r>
          </a:p>
        </p:txBody>
      </p:sp>
      <p:sp>
        <p:nvSpPr>
          <p:cNvPr id="54" name="Freeform 54"/>
          <p:cNvSpPr/>
          <p:nvPr/>
        </p:nvSpPr>
        <p:spPr>
          <a:xfrm>
            <a:off x="675237" y="136231"/>
            <a:ext cx="3099961" cy="2421844"/>
          </a:xfrm>
          <a:custGeom>
            <a:avLst/>
            <a:gdLst/>
            <a:ahLst/>
            <a:cxnLst/>
            <a:rect l="l" t="t" r="r" b="b"/>
            <a:pathLst>
              <a:path w="3099961" h="2421844">
                <a:moveTo>
                  <a:pt x="0" y="0"/>
                </a:moveTo>
                <a:lnTo>
                  <a:pt x="3099961" y="0"/>
                </a:lnTo>
                <a:lnTo>
                  <a:pt x="3099961" y="2421844"/>
                </a:lnTo>
                <a:lnTo>
                  <a:pt x="0" y="2421844"/>
                </a:lnTo>
                <a:lnTo>
                  <a:pt x="0" y="0"/>
                </a:lnTo>
                <a:close/>
              </a:path>
            </a:pathLst>
          </a:custGeom>
          <a:blipFill>
            <a:blip r:embed="rId28"/>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3490" y="0"/>
            <a:ext cx="5098534" cy="11053733"/>
          </a:xfrm>
          <a:custGeom>
            <a:avLst/>
            <a:gdLst/>
            <a:ahLst/>
            <a:cxnLst/>
            <a:rect l="l" t="t" r="r" b="b"/>
            <a:pathLst>
              <a:path w="5098534" h="11053733">
                <a:moveTo>
                  <a:pt x="0" y="0"/>
                </a:moveTo>
                <a:lnTo>
                  <a:pt x="5098534" y="0"/>
                </a:lnTo>
                <a:lnTo>
                  <a:pt x="5098534" y="11053733"/>
                </a:lnTo>
                <a:lnTo>
                  <a:pt x="0" y="11053733"/>
                </a:lnTo>
                <a:lnTo>
                  <a:pt x="0" y="0"/>
                </a:lnTo>
                <a:close/>
              </a:path>
            </a:pathLst>
          </a:custGeom>
          <a:blipFill>
            <a:blip r:embed="rId2"/>
            <a:stretch>
              <a:fillRect/>
            </a:stretch>
          </a:blipFill>
        </p:spPr>
        <p:txBody>
          <a:bodyPr/>
          <a:lstStyle/>
          <a:p>
            <a:endParaRPr lang="en-US"/>
          </a:p>
        </p:txBody>
      </p:sp>
      <p:sp>
        <p:nvSpPr>
          <p:cNvPr id="3" name="Freeform 3"/>
          <p:cNvSpPr/>
          <p:nvPr/>
        </p:nvSpPr>
        <p:spPr>
          <a:xfrm>
            <a:off x="16095142" y="8025504"/>
            <a:ext cx="1830870" cy="2261496"/>
          </a:xfrm>
          <a:custGeom>
            <a:avLst/>
            <a:gdLst/>
            <a:ahLst/>
            <a:cxnLst/>
            <a:rect l="l" t="t" r="r" b="b"/>
            <a:pathLst>
              <a:path w="1830870" h="2261496">
                <a:moveTo>
                  <a:pt x="0" y="0"/>
                </a:moveTo>
                <a:lnTo>
                  <a:pt x="1830869" y="0"/>
                </a:lnTo>
                <a:lnTo>
                  <a:pt x="1830869" y="2261496"/>
                </a:lnTo>
                <a:lnTo>
                  <a:pt x="0" y="226149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946260" y="914400"/>
            <a:ext cx="10894817" cy="6082404"/>
          </a:xfrm>
          <a:prstGeom prst="rect">
            <a:avLst/>
          </a:prstGeom>
        </p:spPr>
        <p:txBody>
          <a:bodyPr lIns="0" tIns="0" rIns="0" bIns="0" rtlCol="0" anchor="t">
            <a:spAutoFit/>
          </a:bodyPr>
          <a:lstStyle/>
          <a:p>
            <a:pPr algn="ctr">
              <a:lnSpc>
                <a:spcPts val="8099"/>
              </a:lnSpc>
            </a:pPr>
            <a:r>
              <a:rPr lang="en-US" sz="5785" b="1">
                <a:solidFill>
                  <a:srgbClr val="000000"/>
                </a:solidFill>
                <a:latin typeface="Canva Sans Bold"/>
                <a:ea typeface="Canva Sans Bold"/>
                <a:cs typeface="Canva Sans Bold"/>
                <a:sym typeface="Canva Sans Bold"/>
              </a:rPr>
              <a:t>Interested in this Associate Director of Data and Evidence position? </a:t>
            </a:r>
          </a:p>
          <a:p>
            <a:pPr algn="ctr">
              <a:lnSpc>
                <a:spcPts val="8099"/>
              </a:lnSpc>
            </a:pPr>
            <a:endParaRPr lang="en-US" sz="5785" b="1">
              <a:solidFill>
                <a:srgbClr val="000000"/>
              </a:solidFill>
              <a:latin typeface="Canva Sans Bold"/>
              <a:ea typeface="Canva Sans Bold"/>
              <a:cs typeface="Canva Sans Bold"/>
              <a:sym typeface="Canva Sans Bold"/>
            </a:endParaRPr>
          </a:p>
          <a:p>
            <a:pPr algn="ctr">
              <a:lnSpc>
                <a:spcPts val="8099"/>
              </a:lnSpc>
              <a:spcBef>
                <a:spcPct val="0"/>
              </a:spcBef>
            </a:pPr>
            <a:r>
              <a:rPr lang="en-US" sz="5785" b="1">
                <a:solidFill>
                  <a:srgbClr val="000000"/>
                </a:solidFill>
                <a:latin typeface="Canva Sans Bold"/>
                <a:ea typeface="Canva Sans Bold"/>
                <a:cs typeface="Canva Sans Bold"/>
                <a:sym typeface="Canva Sans Bold"/>
              </a:rPr>
              <a:t>See job description here </a:t>
            </a:r>
            <a:r>
              <a:rPr lang="en-US" sz="5785" b="1" u="sng">
                <a:solidFill>
                  <a:srgbClr val="000000"/>
                </a:solidFill>
                <a:latin typeface="Canva Sans Bold"/>
                <a:ea typeface="Canva Sans Bold"/>
                <a:cs typeface="Canva Sans Bold"/>
                <a:sym typeface="Canva Sans Bold"/>
                <a:hlinkClick r:id="rId4" tooltip="https://docs.google.com/document/d/1gEXjMVBmuIsD1VZwT-LQjermoHmWMMmo_9Y1ZyiavuI/edit?usp=sharing"/>
              </a:rPr>
              <a:t>(click here)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9454" y="701073"/>
            <a:ext cx="10746909" cy="8557227"/>
          </a:xfrm>
          <a:custGeom>
            <a:avLst/>
            <a:gdLst/>
            <a:ahLst/>
            <a:cxnLst/>
            <a:rect l="l" t="t" r="r" b="b"/>
            <a:pathLst>
              <a:path w="10746909" h="8557227">
                <a:moveTo>
                  <a:pt x="0" y="0"/>
                </a:moveTo>
                <a:lnTo>
                  <a:pt x="10746909" y="0"/>
                </a:lnTo>
                <a:lnTo>
                  <a:pt x="10746909" y="8557227"/>
                </a:lnTo>
                <a:lnTo>
                  <a:pt x="0" y="8557227"/>
                </a:lnTo>
                <a:lnTo>
                  <a:pt x="0" y="0"/>
                </a:lnTo>
                <a:close/>
              </a:path>
            </a:pathLst>
          </a:custGeom>
          <a:blipFill>
            <a:blip r:embed="rId2"/>
            <a:stretch>
              <a:fillRect/>
            </a:stretch>
          </a:blipFill>
        </p:spPr>
        <p:txBody>
          <a:bodyPr/>
          <a:lstStyle/>
          <a:p>
            <a:endParaRPr lang="en-US"/>
          </a:p>
        </p:txBody>
      </p:sp>
      <p:sp>
        <p:nvSpPr>
          <p:cNvPr id="3" name="Freeform 3"/>
          <p:cNvSpPr/>
          <p:nvPr/>
        </p:nvSpPr>
        <p:spPr>
          <a:xfrm>
            <a:off x="11356363" y="1141467"/>
            <a:ext cx="6476123" cy="7676439"/>
          </a:xfrm>
          <a:custGeom>
            <a:avLst/>
            <a:gdLst/>
            <a:ahLst/>
            <a:cxnLst/>
            <a:rect l="l" t="t" r="r" b="b"/>
            <a:pathLst>
              <a:path w="6476123" h="7676439">
                <a:moveTo>
                  <a:pt x="0" y="0"/>
                </a:moveTo>
                <a:lnTo>
                  <a:pt x="6476124" y="0"/>
                </a:lnTo>
                <a:lnTo>
                  <a:pt x="6476124" y="7676439"/>
                </a:lnTo>
                <a:lnTo>
                  <a:pt x="0" y="76764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006922" y="7517951"/>
            <a:ext cx="1825565" cy="2332990"/>
          </a:xfrm>
          <a:custGeom>
            <a:avLst/>
            <a:gdLst/>
            <a:ahLst/>
            <a:cxnLst/>
            <a:rect l="l" t="t" r="r" b="b"/>
            <a:pathLst>
              <a:path w="1825565" h="2332990">
                <a:moveTo>
                  <a:pt x="0" y="0"/>
                </a:moveTo>
                <a:lnTo>
                  <a:pt x="1825565" y="0"/>
                </a:lnTo>
                <a:lnTo>
                  <a:pt x="1825565" y="2332990"/>
                </a:lnTo>
                <a:lnTo>
                  <a:pt x="0" y="233299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1790613" y="3266440"/>
            <a:ext cx="5607624" cy="3658870"/>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Interested in this position? </a:t>
            </a:r>
            <a:r>
              <a:rPr lang="en-US" sz="5199" b="1" u="sng">
                <a:solidFill>
                  <a:srgbClr val="000000"/>
                </a:solidFill>
                <a:latin typeface="Canva Sans Bold"/>
                <a:ea typeface="Canva Sans Bold"/>
                <a:cs typeface="Canva Sans Bold"/>
                <a:sym typeface="Canva Sans Bold"/>
                <a:hlinkClick r:id="rId6" tooltip="https://docs.google.com/document/d/11jW78Jf14oMGMcwN4V7NHxS7LfYgQ4159kgwfYnESSY/edit?tab=t.0"/>
              </a:rPr>
              <a:t>Please see full job description here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5965" y="228537"/>
            <a:ext cx="7315200" cy="2734056"/>
          </a:xfrm>
          <a:custGeom>
            <a:avLst/>
            <a:gdLst/>
            <a:ahLst/>
            <a:cxnLst/>
            <a:rect l="l" t="t" r="r" b="b"/>
            <a:pathLst>
              <a:path w="7315200" h="2734056">
                <a:moveTo>
                  <a:pt x="0" y="0"/>
                </a:moveTo>
                <a:lnTo>
                  <a:pt x="7315200" y="0"/>
                </a:lnTo>
                <a:lnTo>
                  <a:pt x="7315200" y="2734056"/>
                </a:lnTo>
                <a:lnTo>
                  <a:pt x="0" y="273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316523" y="228537"/>
            <a:ext cx="917950" cy="2055112"/>
          </a:xfrm>
          <a:custGeom>
            <a:avLst/>
            <a:gdLst/>
            <a:ahLst/>
            <a:cxnLst/>
            <a:rect l="l" t="t" r="r" b="b"/>
            <a:pathLst>
              <a:path w="917950" h="2055112">
                <a:moveTo>
                  <a:pt x="0" y="0"/>
                </a:moveTo>
                <a:lnTo>
                  <a:pt x="917950" y="0"/>
                </a:lnTo>
                <a:lnTo>
                  <a:pt x="917950" y="2055112"/>
                </a:lnTo>
                <a:lnTo>
                  <a:pt x="0" y="2055112"/>
                </a:lnTo>
                <a:lnTo>
                  <a:pt x="0" y="0"/>
                </a:lnTo>
                <a:close/>
              </a:path>
            </a:pathLst>
          </a:custGeom>
          <a:blipFill>
            <a:blip r:embed="rId4"/>
            <a:stretch>
              <a:fillRect/>
            </a:stretch>
          </a:blipFill>
        </p:spPr>
        <p:txBody>
          <a:bodyPr/>
          <a:lstStyle/>
          <a:p>
            <a:endParaRPr lang="en-US"/>
          </a:p>
        </p:txBody>
      </p:sp>
      <p:sp>
        <p:nvSpPr>
          <p:cNvPr id="4" name="Freeform 4"/>
          <p:cNvSpPr/>
          <p:nvPr/>
        </p:nvSpPr>
        <p:spPr>
          <a:xfrm>
            <a:off x="16457806" y="228537"/>
            <a:ext cx="1602987" cy="2055112"/>
          </a:xfrm>
          <a:custGeom>
            <a:avLst/>
            <a:gdLst/>
            <a:ahLst/>
            <a:cxnLst/>
            <a:rect l="l" t="t" r="r" b="b"/>
            <a:pathLst>
              <a:path w="1602987" h="2055112">
                <a:moveTo>
                  <a:pt x="0" y="0"/>
                </a:moveTo>
                <a:lnTo>
                  <a:pt x="1602988" y="0"/>
                </a:lnTo>
                <a:lnTo>
                  <a:pt x="1602988" y="2055112"/>
                </a:lnTo>
                <a:lnTo>
                  <a:pt x="0" y="205511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85965" y="3097356"/>
            <a:ext cx="12078193" cy="6774419"/>
          </a:xfrm>
          <a:prstGeom prst="rect">
            <a:avLst/>
          </a:prstGeom>
        </p:spPr>
        <p:txBody>
          <a:bodyPr lIns="0" tIns="0" rIns="0" bIns="0" rtlCol="0" anchor="t">
            <a:spAutoFit/>
          </a:bodyPr>
          <a:lstStyle/>
          <a:p>
            <a:pPr marL="764531" lvl="1" indent="-382265" algn="l">
              <a:lnSpc>
                <a:spcPts val="4957"/>
              </a:lnSpc>
              <a:buFont typeface="Arial"/>
              <a:buChar char="•"/>
            </a:pPr>
            <a:r>
              <a:rPr lang="en-US" sz="3200" b="1" dirty="0">
                <a:solidFill>
                  <a:srgbClr val="000000"/>
                </a:solidFill>
                <a:latin typeface="Canva Sans Bold"/>
                <a:ea typeface="Canva Sans Bold"/>
                <a:cs typeface="Canva Sans Bold"/>
                <a:sym typeface="Canva Sans Bold"/>
              </a:rPr>
              <a:t>We are grateful and excited to continue to expand. </a:t>
            </a:r>
            <a:r>
              <a:rPr lang="en-US" sz="3200" b="1" u="sng" dirty="0">
                <a:solidFill>
                  <a:srgbClr val="000000"/>
                </a:solidFill>
                <a:latin typeface="Canva Sans Bold"/>
                <a:ea typeface="Canva Sans Bold"/>
                <a:cs typeface="Canva Sans Bold"/>
                <a:sym typeface="Canva Sans Bold"/>
                <a:hlinkClick r:id="rId6" tooltip="https://forms.gle/5AzKn1a7gpUXfH7YA"/>
              </a:rPr>
              <a:t>If you are interested in either position please fill out this form before 31st January</a:t>
            </a:r>
            <a:r>
              <a:rPr lang="en-US" sz="3200" b="1" dirty="0">
                <a:solidFill>
                  <a:srgbClr val="000000"/>
                </a:solidFill>
                <a:latin typeface="Canva Sans Bold"/>
                <a:ea typeface="Canva Sans Bold"/>
                <a:cs typeface="Canva Sans Bold"/>
                <a:sym typeface="Canva Sans Bold"/>
              </a:rPr>
              <a:t>. We are planning to ask all members to vote on those who apply, to  allow for full transparency. </a:t>
            </a:r>
          </a:p>
          <a:p>
            <a:pPr marL="622313" lvl="1" indent="-311157" algn="l">
              <a:lnSpc>
                <a:spcPts val="4035"/>
              </a:lnSpc>
              <a:buFont typeface="Arial"/>
              <a:buChar char="•"/>
            </a:pPr>
            <a:r>
              <a:rPr lang="en-US" sz="3200" b="1" dirty="0">
                <a:solidFill>
                  <a:srgbClr val="000000"/>
                </a:solidFill>
                <a:latin typeface="Canva Sans Bold"/>
                <a:ea typeface="Canva Sans Bold"/>
                <a:cs typeface="Canva Sans Bold"/>
                <a:sym typeface="Canva Sans Bold"/>
              </a:rPr>
              <a:t>Questions? Join office hours with Leah on </a:t>
            </a:r>
            <a:r>
              <a:rPr lang="en-US" sz="3200" b="1" u="sng" dirty="0">
                <a:solidFill>
                  <a:srgbClr val="000000"/>
                </a:solidFill>
                <a:latin typeface="Canva Sans Bold"/>
                <a:ea typeface="Canva Sans Bold"/>
                <a:cs typeface="Canva Sans Bold"/>
                <a:sym typeface="Canva Sans Bold"/>
              </a:rPr>
              <a:t>8th Jan from 6-7pm </a:t>
            </a:r>
            <a:r>
              <a:rPr lang="en-US" sz="3200" b="1" dirty="0">
                <a:solidFill>
                  <a:srgbClr val="000000"/>
                </a:solidFill>
                <a:latin typeface="Canva Sans Bold"/>
                <a:ea typeface="Canva Sans Bold"/>
                <a:cs typeface="Canva Sans Bold"/>
                <a:sym typeface="Canva Sans Bold"/>
              </a:rPr>
              <a:t>GMT: https://</a:t>
            </a:r>
            <a:r>
              <a:rPr lang="en-US" sz="3200" b="1" dirty="0" err="1">
                <a:solidFill>
                  <a:srgbClr val="000000"/>
                </a:solidFill>
                <a:latin typeface="Canva Sans Bold"/>
                <a:ea typeface="Canva Sans Bold"/>
                <a:cs typeface="Canva Sans Bold"/>
                <a:sym typeface="Canva Sans Bold"/>
              </a:rPr>
              <a:t>mgb-org.zoom.us</a:t>
            </a:r>
            <a:r>
              <a:rPr lang="en-US" sz="3200" b="1" dirty="0">
                <a:solidFill>
                  <a:srgbClr val="000000"/>
                </a:solidFill>
                <a:latin typeface="Canva Sans Bold"/>
                <a:ea typeface="Canva Sans Bold"/>
                <a:cs typeface="Canva Sans Bold"/>
                <a:sym typeface="Canva Sans Bold"/>
              </a:rPr>
              <a:t>/j/82458381503 </a:t>
            </a:r>
          </a:p>
          <a:p>
            <a:pPr marL="622313" lvl="1" indent="-311157" algn="l">
              <a:lnSpc>
                <a:spcPts val="4035"/>
              </a:lnSpc>
              <a:buFont typeface="Arial"/>
              <a:buChar char="•"/>
            </a:pPr>
            <a:r>
              <a:rPr lang="en-US" sz="3200" b="1" dirty="0">
                <a:solidFill>
                  <a:srgbClr val="000000"/>
                </a:solidFill>
                <a:latin typeface="Canva Sans Bold"/>
                <a:ea typeface="Canva Sans Bold"/>
                <a:cs typeface="Canva Sans Bold"/>
                <a:sym typeface="Canva Sans Bold"/>
              </a:rPr>
              <a:t>All things are possible-- </a:t>
            </a:r>
            <a:r>
              <a:rPr lang="en-US" sz="3200" b="1" dirty="0" err="1">
                <a:solidFill>
                  <a:srgbClr val="000000"/>
                </a:solidFill>
                <a:latin typeface="Canva Sans Bold"/>
                <a:ea typeface="Canva Sans Bold"/>
                <a:cs typeface="Canva Sans Bold"/>
                <a:sym typeface="Canva Sans Bold"/>
              </a:rPr>
              <a:t>eg.</a:t>
            </a:r>
            <a:r>
              <a:rPr lang="en-US" sz="3200" b="1" dirty="0">
                <a:solidFill>
                  <a:srgbClr val="000000"/>
                </a:solidFill>
                <a:latin typeface="Canva Sans Bold"/>
                <a:ea typeface="Canva Sans Bold"/>
                <a:cs typeface="Canva Sans Bold"/>
                <a:sym typeface="Canva Sans Bold"/>
              </a:rPr>
              <a:t> if you are interested in sharing a position with someone else, or modifying in a position to fit your needs or the network needs we are all for it! </a:t>
            </a:r>
          </a:p>
          <a:p>
            <a:pPr marL="622313" lvl="1" indent="-311157" algn="l">
              <a:lnSpc>
                <a:spcPts val="4035"/>
              </a:lnSpc>
              <a:buFont typeface="Arial"/>
              <a:buChar char="•"/>
            </a:pPr>
            <a:r>
              <a:rPr lang="en-US" sz="3200" b="1" dirty="0">
                <a:solidFill>
                  <a:srgbClr val="000000"/>
                </a:solidFill>
                <a:latin typeface="Canva Sans Bold"/>
                <a:ea typeface="Canva Sans Bold"/>
                <a:cs typeface="Canva Sans Bold"/>
                <a:sym typeface="Canva Sans Bold"/>
              </a:rPr>
              <a:t>Just let us know before the 31st of January. </a:t>
            </a:r>
          </a:p>
        </p:txBody>
      </p:sp>
      <p:sp>
        <p:nvSpPr>
          <p:cNvPr id="6" name="Freeform 6"/>
          <p:cNvSpPr/>
          <p:nvPr/>
        </p:nvSpPr>
        <p:spPr>
          <a:xfrm>
            <a:off x="13579973" y="377204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893319" y="5632853"/>
            <a:ext cx="682308" cy="393180"/>
          </a:xfrm>
          <a:custGeom>
            <a:avLst/>
            <a:gdLst/>
            <a:ahLst/>
            <a:cxnLst/>
            <a:rect l="l" t="t" r="r" b="b"/>
            <a:pathLst>
              <a:path w="682308" h="393180">
                <a:moveTo>
                  <a:pt x="0" y="0"/>
                </a:moveTo>
                <a:lnTo>
                  <a:pt x="682308" y="0"/>
                </a:lnTo>
                <a:lnTo>
                  <a:pt x="682308" y="393180"/>
                </a:lnTo>
                <a:lnTo>
                  <a:pt x="0" y="3931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819129" y="7161517"/>
            <a:ext cx="880341" cy="507297"/>
          </a:xfrm>
          <a:custGeom>
            <a:avLst/>
            <a:gdLst/>
            <a:ahLst/>
            <a:cxnLst/>
            <a:rect l="l" t="t" r="r" b="b"/>
            <a:pathLst>
              <a:path w="880341" h="507297">
                <a:moveTo>
                  <a:pt x="0" y="0"/>
                </a:moveTo>
                <a:lnTo>
                  <a:pt x="880342" y="0"/>
                </a:lnTo>
                <a:lnTo>
                  <a:pt x="880342" y="507297"/>
                </a:lnTo>
                <a:lnTo>
                  <a:pt x="0" y="5072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DC194-967D-34EF-67CC-FF2C7CC638A7}"/>
              </a:ext>
            </a:extLst>
          </p:cNvPr>
          <p:cNvSpPr txBox="1"/>
          <p:nvPr/>
        </p:nvSpPr>
        <p:spPr>
          <a:xfrm>
            <a:off x="228601" y="1181100"/>
            <a:ext cx="17526000" cy="7571303"/>
          </a:xfrm>
          <a:prstGeom prst="rect">
            <a:avLst/>
          </a:prstGeom>
          <a:noFill/>
        </p:spPr>
        <p:txBody>
          <a:bodyPr wrap="square" rtlCol="0">
            <a:spAutoFit/>
          </a:bodyPr>
          <a:lstStyle/>
          <a:p>
            <a:r>
              <a:rPr lang="en-US" sz="3600" dirty="0"/>
              <a:t>Nous </a:t>
            </a:r>
            <a:r>
              <a:rPr lang="en-US" sz="3600" dirty="0" err="1"/>
              <a:t>sommes</a:t>
            </a:r>
            <a:r>
              <a:rPr lang="en-US" sz="3600" dirty="0"/>
              <a:t> </a:t>
            </a:r>
            <a:r>
              <a:rPr lang="en-US" sz="3600" dirty="0" err="1"/>
              <a:t>reconnaissants</a:t>
            </a:r>
            <a:r>
              <a:rPr lang="en-US" sz="3600" dirty="0"/>
              <a:t> et </a:t>
            </a:r>
            <a:r>
              <a:rPr lang="en-US" sz="3600" dirty="0" err="1"/>
              <a:t>enthousiastes</a:t>
            </a:r>
            <a:r>
              <a:rPr lang="en-US" sz="3600" dirty="0"/>
              <a:t> à </a:t>
            </a:r>
            <a:r>
              <a:rPr lang="en-US" sz="3600" dirty="0" err="1"/>
              <a:t>l’idée</a:t>
            </a:r>
            <a:r>
              <a:rPr lang="en-US" sz="3600" dirty="0"/>
              <a:t> de </a:t>
            </a:r>
            <a:r>
              <a:rPr lang="en-US" sz="3600" dirty="0" err="1"/>
              <a:t>poursuivre</a:t>
            </a:r>
            <a:r>
              <a:rPr lang="en-US" sz="3600" dirty="0"/>
              <a:t> </a:t>
            </a:r>
            <a:r>
              <a:rPr lang="en-US" sz="3600" dirty="0" err="1"/>
              <a:t>l’expansion</a:t>
            </a:r>
            <a:r>
              <a:rPr lang="en-US" sz="3600" dirty="0"/>
              <a:t> du réseau. Si </a:t>
            </a:r>
            <a:r>
              <a:rPr lang="en-US" sz="3600" dirty="0" err="1"/>
              <a:t>vous</a:t>
            </a:r>
            <a:r>
              <a:rPr lang="en-US" sz="3600" dirty="0"/>
              <a:t> </a:t>
            </a:r>
            <a:r>
              <a:rPr lang="en-US" sz="3600" dirty="0" err="1"/>
              <a:t>êtes</a:t>
            </a:r>
            <a:r>
              <a:rPr lang="en-US" sz="3600" dirty="0"/>
              <a:t> </a:t>
            </a:r>
            <a:r>
              <a:rPr lang="en-US" sz="3600" dirty="0" err="1"/>
              <a:t>intéressé·e</a:t>
            </a:r>
            <a:r>
              <a:rPr lang="en-US" sz="3600" dirty="0"/>
              <a:t> par </a:t>
            </a:r>
            <a:r>
              <a:rPr lang="en-US" sz="3600" dirty="0" err="1"/>
              <a:t>l’un</a:t>
            </a:r>
            <a:r>
              <a:rPr lang="en-US" sz="3600" dirty="0"/>
              <a:t> </a:t>
            </a:r>
            <a:r>
              <a:rPr lang="en-US" sz="3600" dirty="0" err="1"/>
              <a:t>ou</a:t>
            </a:r>
            <a:r>
              <a:rPr lang="en-US" sz="3600" dirty="0"/>
              <a:t> </a:t>
            </a:r>
            <a:r>
              <a:rPr lang="en-US" sz="3600" dirty="0" err="1"/>
              <a:t>l’autre</a:t>
            </a:r>
            <a:r>
              <a:rPr lang="en-US" sz="3600" dirty="0"/>
              <a:t> de </a:t>
            </a:r>
            <a:r>
              <a:rPr lang="en-US" sz="3600" dirty="0" err="1"/>
              <a:t>ces</a:t>
            </a:r>
            <a:r>
              <a:rPr lang="en-US" sz="3600" dirty="0"/>
              <a:t> </a:t>
            </a:r>
            <a:r>
              <a:rPr lang="en-US" sz="3600" dirty="0" err="1"/>
              <a:t>postes</a:t>
            </a:r>
            <a:r>
              <a:rPr lang="en-US" sz="3600" dirty="0"/>
              <a:t>, merci de </a:t>
            </a:r>
            <a:r>
              <a:rPr lang="en-US" sz="3600" dirty="0" err="1"/>
              <a:t>remplir</a:t>
            </a:r>
            <a:r>
              <a:rPr lang="en-US" sz="3600" dirty="0"/>
              <a:t> </a:t>
            </a:r>
            <a:r>
              <a:rPr lang="en-US" sz="3600" dirty="0" err="1"/>
              <a:t>ce</a:t>
            </a:r>
            <a:r>
              <a:rPr lang="en-US" sz="3600" dirty="0"/>
              <a:t> </a:t>
            </a:r>
            <a:r>
              <a:rPr lang="en-US" sz="3600" dirty="0" err="1"/>
              <a:t>formulaire</a:t>
            </a:r>
            <a:r>
              <a:rPr lang="en-US" sz="3600" dirty="0"/>
              <a:t> </a:t>
            </a:r>
            <a:r>
              <a:rPr lang="en-US" sz="3600" dirty="0" err="1"/>
              <a:t>avant</a:t>
            </a:r>
            <a:r>
              <a:rPr lang="en-US" sz="3600" dirty="0"/>
              <a:t> le </a:t>
            </a:r>
            <a:r>
              <a:rPr lang="en-US" sz="3600" b="1" dirty="0"/>
              <a:t>31 </a:t>
            </a:r>
            <a:r>
              <a:rPr lang="en-US" sz="3600" b="1" dirty="0" err="1"/>
              <a:t>janvier</a:t>
            </a:r>
            <a:r>
              <a:rPr lang="en-US" sz="3600" dirty="0"/>
              <a:t>. Afin de </a:t>
            </a:r>
            <a:r>
              <a:rPr lang="en-US" sz="3600" dirty="0" err="1"/>
              <a:t>garantir</a:t>
            </a:r>
            <a:r>
              <a:rPr lang="en-US" sz="3600" dirty="0"/>
              <a:t> </a:t>
            </a:r>
            <a:r>
              <a:rPr lang="en-US" sz="3600" dirty="0" err="1"/>
              <a:t>une</a:t>
            </a:r>
            <a:r>
              <a:rPr lang="en-US" sz="3600" dirty="0"/>
              <a:t> transparence </a:t>
            </a:r>
            <a:r>
              <a:rPr lang="en-US" sz="3600" dirty="0" err="1"/>
              <a:t>totale</a:t>
            </a:r>
            <a:r>
              <a:rPr lang="en-US" sz="3600" dirty="0"/>
              <a:t>, nous </a:t>
            </a:r>
            <a:r>
              <a:rPr lang="en-US" sz="3600" dirty="0" err="1"/>
              <a:t>prévoyons</a:t>
            </a:r>
            <a:r>
              <a:rPr lang="en-US" sz="3600" dirty="0"/>
              <a:t> de demander à </a:t>
            </a:r>
            <a:r>
              <a:rPr lang="en-US" sz="3600" dirty="0" err="1"/>
              <a:t>l’ensemble</a:t>
            </a:r>
            <a:r>
              <a:rPr lang="en-US" sz="3600" dirty="0"/>
              <a:t> des </a:t>
            </a:r>
            <a:r>
              <a:rPr lang="en-US" sz="3600" dirty="0" err="1"/>
              <a:t>membres</a:t>
            </a:r>
            <a:r>
              <a:rPr lang="en-US" sz="3600" dirty="0"/>
              <a:t> du réseau de voter pour les candidatures reçues.</a:t>
            </a:r>
          </a:p>
          <a:p>
            <a:endParaRPr lang="en-US" sz="3600" dirty="0"/>
          </a:p>
          <a:p>
            <a:r>
              <a:rPr lang="en-US" sz="3600" dirty="0"/>
              <a:t>Des questions ? </a:t>
            </a:r>
            <a:r>
              <a:rPr lang="en-US" sz="3600" dirty="0" err="1"/>
              <a:t>Participez</a:t>
            </a:r>
            <a:r>
              <a:rPr lang="en-US" sz="3600" dirty="0"/>
              <a:t> aux </a:t>
            </a:r>
            <a:r>
              <a:rPr lang="en-US" sz="3600" b="1" dirty="0" err="1"/>
              <a:t>heures</a:t>
            </a:r>
            <a:r>
              <a:rPr lang="en-US" sz="3600" b="1" dirty="0"/>
              <a:t> de permanence</a:t>
            </a:r>
            <a:r>
              <a:rPr lang="en-US" sz="3600" dirty="0"/>
              <a:t> avec Leah le </a:t>
            </a:r>
            <a:r>
              <a:rPr lang="en-US" sz="3600" b="1" dirty="0"/>
              <a:t>8 </a:t>
            </a:r>
            <a:r>
              <a:rPr lang="en-US" sz="3600" b="1" dirty="0" err="1"/>
              <a:t>janvier</a:t>
            </a:r>
            <a:r>
              <a:rPr lang="en-US" sz="3600" b="1" dirty="0"/>
              <a:t>, de 18h à 19h (GMT)</a:t>
            </a:r>
            <a:r>
              <a:rPr lang="en-US" sz="3600" dirty="0"/>
              <a:t> :</a:t>
            </a:r>
            <a:br>
              <a:rPr lang="en-US" sz="3600" dirty="0"/>
            </a:br>
            <a:r>
              <a:rPr lang="en-US" sz="3600" dirty="0">
                <a:hlinkClick r:id="rId2"/>
              </a:rPr>
              <a:t>https://mgb-org.zoom.us/j/82458381503</a:t>
            </a:r>
            <a:endParaRPr lang="en-US" sz="3600" dirty="0"/>
          </a:p>
          <a:p>
            <a:endParaRPr lang="en-US" sz="3600" dirty="0"/>
          </a:p>
          <a:p>
            <a:r>
              <a:rPr lang="en-US" sz="3600" dirty="0" err="1"/>
              <a:t>Toutes</a:t>
            </a:r>
            <a:r>
              <a:rPr lang="en-US" sz="3600" dirty="0"/>
              <a:t> les options </a:t>
            </a:r>
            <a:r>
              <a:rPr lang="en-US" sz="3600" dirty="0" err="1"/>
              <a:t>sont</a:t>
            </a:r>
            <a:r>
              <a:rPr lang="en-US" sz="3600" dirty="0"/>
              <a:t> </a:t>
            </a:r>
            <a:r>
              <a:rPr lang="en-US" sz="3600" dirty="0" err="1"/>
              <a:t>envisageables</a:t>
            </a:r>
            <a:r>
              <a:rPr lang="en-US" sz="3600" dirty="0"/>
              <a:t> — par </a:t>
            </a:r>
            <a:r>
              <a:rPr lang="en-US" sz="3600" dirty="0" err="1"/>
              <a:t>exemple</a:t>
            </a:r>
            <a:r>
              <a:rPr lang="en-US" sz="3600" dirty="0"/>
              <a:t>, </a:t>
            </a:r>
            <a:r>
              <a:rPr lang="en-US" sz="3600" dirty="0" err="1"/>
              <a:t>partager</a:t>
            </a:r>
            <a:r>
              <a:rPr lang="en-US" sz="3600" dirty="0"/>
              <a:t> un poste avec </a:t>
            </a:r>
            <a:r>
              <a:rPr lang="en-US" sz="3600" dirty="0" err="1"/>
              <a:t>une</a:t>
            </a:r>
            <a:r>
              <a:rPr lang="en-US" sz="3600" dirty="0"/>
              <a:t> </a:t>
            </a:r>
            <a:r>
              <a:rPr lang="en-US" sz="3600" dirty="0" err="1"/>
              <a:t>autre</a:t>
            </a:r>
            <a:r>
              <a:rPr lang="en-US" sz="3600" dirty="0"/>
              <a:t> </a:t>
            </a:r>
            <a:r>
              <a:rPr lang="en-US" sz="3600" dirty="0" err="1"/>
              <a:t>personne</a:t>
            </a:r>
            <a:r>
              <a:rPr lang="en-US" sz="3600" dirty="0"/>
              <a:t> </a:t>
            </a:r>
            <a:r>
              <a:rPr lang="en-US" sz="3600" dirty="0" err="1"/>
              <a:t>ou</a:t>
            </a:r>
            <a:r>
              <a:rPr lang="en-US" sz="3600" dirty="0"/>
              <a:t> adapter un </a:t>
            </a:r>
            <a:r>
              <a:rPr lang="en-US" sz="3600" dirty="0" err="1"/>
              <a:t>rôle</a:t>
            </a:r>
            <a:r>
              <a:rPr lang="en-US" sz="3600" dirty="0"/>
              <a:t> </a:t>
            </a:r>
            <a:r>
              <a:rPr lang="en-US" sz="3600" dirty="0" err="1"/>
              <a:t>afin</a:t>
            </a:r>
            <a:r>
              <a:rPr lang="en-US" sz="3600" dirty="0"/>
              <a:t> </a:t>
            </a:r>
            <a:r>
              <a:rPr lang="en-US" sz="3600" dirty="0" err="1"/>
              <a:t>qu’il</a:t>
            </a:r>
            <a:r>
              <a:rPr lang="en-US" sz="3600" dirty="0"/>
              <a:t> </a:t>
            </a:r>
            <a:r>
              <a:rPr lang="en-US" sz="3600" dirty="0" err="1"/>
              <a:t>corresponde</a:t>
            </a:r>
            <a:r>
              <a:rPr lang="en-US" sz="3600" dirty="0"/>
              <a:t> </a:t>
            </a:r>
            <a:r>
              <a:rPr lang="en-US" sz="3600" dirty="0" err="1"/>
              <a:t>mieux</a:t>
            </a:r>
            <a:r>
              <a:rPr lang="en-US" sz="3600" dirty="0"/>
              <a:t> à </a:t>
            </a:r>
            <a:r>
              <a:rPr lang="en-US" sz="3600" dirty="0" err="1"/>
              <a:t>vos</a:t>
            </a:r>
            <a:r>
              <a:rPr lang="en-US" sz="3600" dirty="0"/>
              <a:t> </a:t>
            </a:r>
            <a:r>
              <a:rPr lang="en-US" sz="3600" dirty="0" err="1"/>
              <a:t>besoins</a:t>
            </a:r>
            <a:r>
              <a:rPr lang="en-US" sz="3600" dirty="0"/>
              <a:t> </a:t>
            </a:r>
            <a:r>
              <a:rPr lang="en-US" sz="3600" dirty="0" err="1"/>
              <a:t>ou</a:t>
            </a:r>
            <a:r>
              <a:rPr lang="en-US" sz="3600" dirty="0"/>
              <a:t> à </a:t>
            </a:r>
            <a:r>
              <a:rPr lang="en-US" sz="3600" dirty="0" err="1"/>
              <a:t>ceux</a:t>
            </a:r>
            <a:r>
              <a:rPr lang="en-US" sz="3600" dirty="0"/>
              <a:t> du réseau. Nous y </a:t>
            </a:r>
            <a:r>
              <a:rPr lang="en-US" sz="3600" dirty="0" err="1"/>
              <a:t>sommes</a:t>
            </a:r>
            <a:r>
              <a:rPr lang="en-US" sz="3600" dirty="0"/>
              <a:t> tout à fait </a:t>
            </a:r>
            <a:r>
              <a:rPr lang="en-US" sz="3600" dirty="0" err="1"/>
              <a:t>favorables</a:t>
            </a:r>
            <a:r>
              <a:rPr lang="en-US" sz="3600" dirty="0"/>
              <a:t>.</a:t>
            </a:r>
            <a:br>
              <a:rPr lang="en-US" sz="3600" dirty="0"/>
            </a:br>
            <a:r>
              <a:rPr lang="en-US" sz="3600" dirty="0"/>
              <a:t>Merci </a:t>
            </a:r>
            <a:r>
              <a:rPr lang="en-US" sz="3600" dirty="0" err="1"/>
              <a:t>simplement</a:t>
            </a:r>
            <a:r>
              <a:rPr lang="en-US" sz="3600" dirty="0"/>
              <a:t> de nous </a:t>
            </a:r>
            <a:r>
              <a:rPr lang="en-US" sz="3600" dirty="0" err="1"/>
              <a:t>en</a:t>
            </a:r>
            <a:r>
              <a:rPr lang="en-US" sz="3600" dirty="0"/>
              <a:t> informer </a:t>
            </a:r>
            <a:r>
              <a:rPr lang="en-US" sz="3600" b="1" dirty="0" err="1"/>
              <a:t>avant</a:t>
            </a:r>
            <a:r>
              <a:rPr lang="en-US" sz="3600" b="1" dirty="0"/>
              <a:t> le 31 </a:t>
            </a:r>
            <a:r>
              <a:rPr lang="en-US" sz="3600" b="1" dirty="0" err="1"/>
              <a:t>janvier</a:t>
            </a:r>
            <a:endParaRPr lang="en-US" sz="3600" dirty="0"/>
          </a:p>
          <a:p>
            <a:endParaRPr lang="en-US" dirty="0"/>
          </a:p>
        </p:txBody>
      </p:sp>
      <p:sp>
        <p:nvSpPr>
          <p:cNvPr id="3" name="Freeform 3">
            <a:extLst>
              <a:ext uri="{FF2B5EF4-FFF2-40B4-BE49-F238E27FC236}">
                <a16:creationId xmlns:a16="http://schemas.microsoft.com/office/drawing/2014/main" id="{1ACDD4CA-49F0-9865-EA38-480CBE92C35D}"/>
              </a:ext>
            </a:extLst>
          </p:cNvPr>
          <p:cNvSpPr/>
          <p:nvPr/>
        </p:nvSpPr>
        <p:spPr>
          <a:xfrm>
            <a:off x="15030651" y="7505700"/>
            <a:ext cx="917950" cy="2055112"/>
          </a:xfrm>
          <a:custGeom>
            <a:avLst/>
            <a:gdLst/>
            <a:ahLst/>
            <a:cxnLst/>
            <a:rect l="l" t="t" r="r" b="b"/>
            <a:pathLst>
              <a:path w="917950" h="2055112">
                <a:moveTo>
                  <a:pt x="0" y="0"/>
                </a:moveTo>
                <a:lnTo>
                  <a:pt x="917950" y="0"/>
                </a:lnTo>
                <a:lnTo>
                  <a:pt x="917950" y="2055112"/>
                </a:lnTo>
                <a:lnTo>
                  <a:pt x="0" y="2055112"/>
                </a:lnTo>
                <a:lnTo>
                  <a:pt x="0" y="0"/>
                </a:lnTo>
                <a:close/>
              </a:path>
            </a:pathLst>
          </a:custGeom>
          <a:blipFill>
            <a:blip r:embed="rId3"/>
            <a:stretch>
              <a:fillRect/>
            </a:stretch>
          </a:blipFill>
        </p:spPr>
        <p:txBody>
          <a:bodyPr/>
          <a:lstStyle/>
          <a:p>
            <a:endParaRPr lang="en-US"/>
          </a:p>
        </p:txBody>
      </p:sp>
      <p:sp>
        <p:nvSpPr>
          <p:cNvPr id="4" name="Freeform 4">
            <a:extLst>
              <a:ext uri="{FF2B5EF4-FFF2-40B4-BE49-F238E27FC236}">
                <a16:creationId xmlns:a16="http://schemas.microsoft.com/office/drawing/2014/main" id="{CF8F5FA8-C14D-DBD4-3D71-C77FF1A3D444}"/>
              </a:ext>
            </a:extLst>
          </p:cNvPr>
          <p:cNvSpPr/>
          <p:nvPr/>
        </p:nvSpPr>
        <p:spPr>
          <a:xfrm>
            <a:off x="16171934" y="7505700"/>
            <a:ext cx="1602987" cy="2055112"/>
          </a:xfrm>
          <a:custGeom>
            <a:avLst/>
            <a:gdLst/>
            <a:ahLst/>
            <a:cxnLst/>
            <a:rect l="l" t="t" r="r" b="b"/>
            <a:pathLst>
              <a:path w="1602987" h="2055112">
                <a:moveTo>
                  <a:pt x="0" y="0"/>
                </a:moveTo>
                <a:lnTo>
                  <a:pt x="1602988" y="0"/>
                </a:lnTo>
                <a:lnTo>
                  <a:pt x="1602988" y="2055112"/>
                </a:lnTo>
                <a:lnTo>
                  <a:pt x="0" y="205511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446281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1D4A6-F6B4-3DD2-1F79-C65A0FBE0E5E}"/>
              </a:ext>
            </a:extLst>
          </p:cNvPr>
          <p:cNvSpPr txBox="1"/>
          <p:nvPr/>
        </p:nvSpPr>
        <p:spPr>
          <a:xfrm>
            <a:off x="838200" y="1638300"/>
            <a:ext cx="16840200" cy="4801314"/>
          </a:xfrm>
          <a:prstGeom prst="rect">
            <a:avLst/>
          </a:prstGeom>
          <a:noFill/>
        </p:spPr>
        <p:txBody>
          <a:bodyPr wrap="square" rtlCol="0">
            <a:spAutoFit/>
          </a:bodyPr>
          <a:lstStyle/>
          <a:p>
            <a:r>
              <a:rPr lang="ar-AE" sz="3600" dirty="0"/>
              <a:t>نحن ممتنون ومتحمسون لمواصلة توسيع الشبكة. إذا كنتم مهتمين بأحد هذين المنصبين، يُرجى تعبئة هذا النموذج قبل </a:t>
            </a:r>
            <a:r>
              <a:rPr lang="ar-AE" sz="3600" b="1" dirty="0"/>
              <a:t>31 يناير</a:t>
            </a:r>
            <a:r>
              <a:rPr lang="ar-AE" sz="3600" dirty="0"/>
              <a:t>. وحرصًا على الشفافية الكاملة، نخطط لإتاحة الفرصة لجميع أعضاء الشبكة للتصويت على المتقدمين.</a:t>
            </a:r>
          </a:p>
          <a:p>
            <a:r>
              <a:rPr lang="ar-AE" sz="3600" dirty="0"/>
              <a:t>هل لديكم أسئلة؟ يمكنكم الانضمام إلى </a:t>
            </a:r>
            <a:r>
              <a:rPr lang="ar-AE" sz="3600" b="1" dirty="0"/>
              <a:t>ساعات المكتب</a:t>
            </a:r>
            <a:r>
              <a:rPr lang="ar-AE" sz="3600" dirty="0"/>
              <a:t> مع ليا يوم </a:t>
            </a:r>
            <a:r>
              <a:rPr lang="ar-AE" sz="3600" b="1" dirty="0"/>
              <a:t>8 يناير، من الساعة 6 إلى 7 مساءً بتوقيت غرينتش</a:t>
            </a:r>
            <a:r>
              <a:rPr lang="ar-AE" sz="3600" dirty="0"/>
              <a:t> عبر الرابط التالي:</a:t>
            </a:r>
            <a:br>
              <a:rPr lang="ar-AE" sz="3600" dirty="0"/>
            </a:br>
            <a:r>
              <a:rPr lang="en-US" sz="3600" dirty="0">
                <a:hlinkClick r:id="rId2"/>
              </a:rPr>
              <a:t>https://mgb-org.zoom.us/j/82458381503</a:t>
            </a:r>
            <a:endParaRPr lang="en-US" sz="3600" dirty="0"/>
          </a:p>
          <a:p>
            <a:r>
              <a:rPr lang="ar-AE" sz="3600" dirty="0"/>
              <a:t>كل الخيارات متاحة — على سبيل المثال، يمكن تقاسم المنصب مع شخص آخر، أو تعديل الدور ليتناسب بشكل أفضل مع احتياجاتكم أو احتياجات الشبكة. نحن منفتحون تمامًا على ذلك.</a:t>
            </a:r>
            <a:br>
              <a:rPr lang="ar-AE" sz="3600" dirty="0"/>
            </a:br>
            <a:r>
              <a:rPr lang="ar-AE" sz="3600" dirty="0"/>
              <a:t>يرجى فقط إعلامنا </a:t>
            </a:r>
            <a:r>
              <a:rPr lang="ar-AE" sz="3600" b="1" dirty="0"/>
              <a:t>قبل 31 يناير</a:t>
            </a:r>
            <a:r>
              <a:rPr lang="ar-AE" sz="3600" dirty="0"/>
              <a:t>.</a:t>
            </a:r>
          </a:p>
          <a:p>
            <a:endParaRPr lang="en-US" dirty="0"/>
          </a:p>
        </p:txBody>
      </p:sp>
      <p:sp>
        <p:nvSpPr>
          <p:cNvPr id="3" name="Freeform 3">
            <a:extLst>
              <a:ext uri="{FF2B5EF4-FFF2-40B4-BE49-F238E27FC236}">
                <a16:creationId xmlns:a16="http://schemas.microsoft.com/office/drawing/2014/main" id="{611DF669-E1CC-B18E-7AB7-DAC09FDAAEBC}"/>
              </a:ext>
            </a:extLst>
          </p:cNvPr>
          <p:cNvSpPr/>
          <p:nvPr/>
        </p:nvSpPr>
        <p:spPr>
          <a:xfrm>
            <a:off x="14782800" y="7353300"/>
            <a:ext cx="917950" cy="2055112"/>
          </a:xfrm>
          <a:custGeom>
            <a:avLst/>
            <a:gdLst/>
            <a:ahLst/>
            <a:cxnLst/>
            <a:rect l="l" t="t" r="r" b="b"/>
            <a:pathLst>
              <a:path w="917950" h="2055112">
                <a:moveTo>
                  <a:pt x="0" y="0"/>
                </a:moveTo>
                <a:lnTo>
                  <a:pt x="917950" y="0"/>
                </a:lnTo>
                <a:lnTo>
                  <a:pt x="917950" y="2055112"/>
                </a:lnTo>
                <a:lnTo>
                  <a:pt x="0" y="2055112"/>
                </a:lnTo>
                <a:lnTo>
                  <a:pt x="0" y="0"/>
                </a:lnTo>
                <a:close/>
              </a:path>
            </a:pathLst>
          </a:custGeom>
          <a:blipFill>
            <a:blip r:embed="rId3"/>
            <a:stretch>
              <a:fillRect/>
            </a:stretch>
          </a:blipFill>
        </p:spPr>
        <p:txBody>
          <a:bodyPr/>
          <a:lstStyle/>
          <a:p>
            <a:endParaRPr lang="en-US"/>
          </a:p>
        </p:txBody>
      </p:sp>
      <p:sp>
        <p:nvSpPr>
          <p:cNvPr id="4" name="Freeform 4">
            <a:extLst>
              <a:ext uri="{FF2B5EF4-FFF2-40B4-BE49-F238E27FC236}">
                <a16:creationId xmlns:a16="http://schemas.microsoft.com/office/drawing/2014/main" id="{3C79E468-67FD-B136-46F1-A08F0CF0AAD4}"/>
              </a:ext>
            </a:extLst>
          </p:cNvPr>
          <p:cNvSpPr/>
          <p:nvPr/>
        </p:nvSpPr>
        <p:spPr>
          <a:xfrm>
            <a:off x="15924083" y="7353300"/>
            <a:ext cx="1602987" cy="2055112"/>
          </a:xfrm>
          <a:custGeom>
            <a:avLst/>
            <a:gdLst/>
            <a:ahLst/>
            <a:cxnLst/>
            <a:rect l="l" t="t" r="r" b="b"/>
            <a:pathLst>
              <a:path w="1602987" h="2055112">
                <a:moveTo>
                  <a:pt x="0" y="0"/>
                </a:moveTo>
                <a:lnTo>
                  <a:pt x="1602988" y="0"/>
                </a:lnTo>
                <a:lnTo>
                  <a:pt x="1602988" y="2055112"/>
                </a:lnTo>
                <a:lnTo>
                  <a:pt x="0" y="205511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715420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4950" y="400834"/>
            <a:ext cx="11136238" cy="1918808"/>
            <a:chOff x="0" y="0"/>
            <a:chExt cx="17068167" cy="2940897"/>
          </a:xfrm>
        </p:grpSpPr>
        <p:sp>
          <p:nvSpPr>
            <p:cNvPr id="3" name="Freeform 3"/>
            <p:cNvSpPr/>
            <p:nvPr/>
          </p:nvSpPr>
          <p:spPr>
            <a:xfrm>
              <a:off x="0" y="0"/>
              <a:ext cx="17066900" cy="2941154"/>
            </a:xfrm>
            <a:custGeom>
              <a:avLst/>
              <a:gdLst/>
              <a:ahLst/>
              <a:cxnLst/>
              <a:rect l="l" t="t" r="r" b="b"/>
              <a:pathLst>
                <a:path w="17066900" h="2941154">
                  <a:moveTo>
                    <a:pt x="16445867" y="2469727"/>
                  </a:moveTo>
                  <a:cubicBezTo>
                    <a:pt x="16445867" y="2463377"/>
                    <a:pt x="16447137" y="2458297"/>
                    <a:pt x="16447137" y="2450677"/>
                  </a:cubicBezTo>
                  <a:lnTo>
                    <a:pt x="16447137" y="490220"/>
                  </a:lnTo>
                  <a:cubicBezTo>
                    <a:pt x="16447137" y="220980"/>
                    <a:pt x="16237587" y="0"/>
                    <a:pt x="15981048" y="0"/>
                  </a:cubicBezTo>
                  <a:lnTo>
                    <a:pt x="467360" y="0"/>
                  </a:lnTo>
                  <a:cubicBezTo>
                    <a:pt x="210820" y="0"/>
                    <a:pt x="0" y="220980"/>
                    <a:pt x="0" y="490220"/>
                  </a:cubicBezTo>
                  <a:lnTo>
                    <a:pt x="0" y="2450677"/>
                  </a:lnTo>
                  <a:cubicBezTo>
                    <a:pt x="0" y="2719917"/>
                    <a:pt x="209550" y="2940897"/>
                    <a:pt x="466090" y="2940897"/>
                  </a:cubicBezTo>
                  <a:lnTo>
                    <a:pt x="15979777" y="2940897"/>
                  </a:lnTo>
                  <a:cubicBezTo>
                    <a:pt x="16092807" y="2940897"/>
                    <a:pt x="16196946" y="2897717"/>
                    <a:pt x="16276957" y="2827867"/>
                  </a:cubicBezTo>
                  <a:cubicBezTo>
                    <a:pt x="16407767" y="2898987"/>
                    <a:pt x="16720187" y="3039957"/>
                    <a:pt x="17066896" y="2832947"/>
                  </a:cubicBezTo>
                  <a:cubicBezTo>
                    <a:pt x="17068167" y="2832947"/>
                    <a:pt x="16755748" y="2834217"/>
                    <a:pt x="16445867" y="2469727"/>
                  </a:cubicBezTo>
                  <a:close/>
                </a:path>
              </a:pathLst>
            </a:custGeom>
            <a:solidFill>
              <a:srgbClr val="DC3C4D"/>
            </a:solidFill>
          </p:spPr>
          <p:txBody>
            <a:bodyPr/>
            <a:lstStyle/>
            <a:p>
              <a:endParaRPr lang="en-US"/>
            </a:p>
          </p:txBody>
        </p:sp>
      </p:grpSp>
      <p:grpSp>
        <p:nvGrpSpPr>
          <p:cNvPr id="4" name="Group 4"/>
          <p:cNvGrpSpPr/>
          <p:nvPr/>
        </p:nvGrpSpPr>
        <p:grpSpPr>
          <a:xfrm>
            <a:off x="1724511" y="2979573"/>
            <a:ext cx="13068210" cy="4078455"/>
            <a:chOff x="0" y="0"/>
            <a:chExt cx="17424280" cy="5437940"/>
          </a:xfrm>
        </p:grpSpPr>
        <p:grpSp>
          <p:nvGrpSpPr>
            <p:cNvPr id="5" name="Group 5"/>
            <p:cNvGrpSpPr/>
            <p:nvPr/>
          </p:nvGrpSpPr>
          <p:grpSpPr>
            <a:xfrm>
              <a:off x="0" y="0"/>
              <a:ext cx="17424280" cy="5437940"/>
              <a:chOff x="0" y="0"/>
              <a:chExt cx="15455251" cy="4823426"/>
            </a:xfrm>
          </p:grpSpPr>
          <p:sp>
            <p:nvSpPr>
              <p:cNvPr id="6" name="Freeform 6"/>
              <p:cNvSpPr/>
              <p:nvPr/>
            </p:nvSpPr>
            <p:spPr>
              <a:xfrm>
                <a:off x="0" y="0"/>
                <a:ext cx="15455252" cy="4823427"/>
              </a:xfrm>
              <a:custGeom>
                <a:avLst/>
                <a:gdLst/>
                <a:ahLst/>
                <a:cxnLst/>
                <a:rect l="l" t="t" r="r" b="b"/>
                <a:pathLst>
                  <a:path w="15455252" h="4823427">
                    <a:moveTo>
                      <a:pt x="15150452" y="0"/>
                    </a:moveTo>
                    <a:lnTo>
                      <a:pt x="304800" y="0"/>
                    </a:lnTo>
                    <a:cubicBezTo>
                      <a:pt x="135890" y="0"/>
                      <a:pt x="0" y="135890"/>
                      <a:pt x="0" y="304800"/>
                    </a:cubicBezTo>
                    <a:lnTo>
                      <a:pt x="0" y="4518627"/>
                    </a:lnTo>
                    <a:cubicBezTo>
                      <a:pt x="0" y="4687536"/>
                      <a:pt x="135890" y="4823427"/>
                      <a:pt x="304800" y="4823427"/>
                    </a:cubicBezTo>
                    <a:lnTo>
                      <a:pt x="15150452" y="4823427"/>
                    </a:lnTo>
                    <a:cubicBezTo>
                      <a:pt x="15319361" y="4823427"/>
                      <a:pt x="15455252" y="4687536"/>
                      <a:pt x="15455252" y="4518627"/>
                    </a:cubicBezTo>
                    <a:lnTo>
                      <a:pt x="15455252" y="304800"/>
                    </a:lnTo>
                    <a:cubicBezTo>
                      <a:pt x="15455252" y="135890"/>
                      <a:pt x="15319361" y="0"/>
                      <a:pt x="15150452" y="0"/>
                    </a:cubicBezTo>
                    <a:close/>
                  </a:path>
                </a:pathLst>
              </a:custGeom>
              <a:solidFill>
                <a:srgbClr val="EDF0F2"/>
              </a:solidFill>
            </p:spPr>
            <p:txBody>
              <a:bodyPr/>
              <a:lstStyle/>
              <a:p>
                <a:endParaRPr lang="en-US"/>
              </a:p>
            </p:txBody>
          </p:sp>
        </p:grpSp>
        <p:sp>
          <p:nvSpPr>
            <p:cNvPr id="7" name="TextBox 7"/>
            <p:cNvSpPr txBox="1"/>
            <p:nvPr/>
          </p:nvSpPr>
          <p:spPr>
            <a:xfrm>
              <a:off x="1260637" y="1061362"/>
              <a:ext cx="16163643" cy="3581074"/>
            </a:xfrm>
            <a:prstGeom prst="rect">
              <a:avLst/>
            </a:prstGeom>
          </p:spPr>
          <p:txBody>
            <a:bodyPr lIns="0" tIns="0" rIns="0" bIns="0" rtlCol="0" anchor="t">
              <a:spAutoFit/>
            </a:bodyPr>
            <a:lstStyle/>
            <a:p>
              <a:pPr algn="ctr">
                <a:lnSpc>
                  <a:spcPts val="4344"/>
                </a:lnSpc>
              </a:pPr>
              <a:r>
                <a:rPr lang="en-US" sz="3103" b="1" spc="-31" dirty="0">
                  <a:solidFill>
                    <a:srgbClr val="000000"/>
                  </a:solidFill>
                  <a:latin typeface="DM Sans Bold"/>
                  <a:ea typeface="DM Sans Bold"/>
                  <a:cs typeface="DM Sans Bold"/>
                  <a:sym typeface="DM Sans Bold"/>
                </a:rPr>
                <a:t>We also would love to invite feedback in this process in an anonymous ways. Here is an anonymous form. </a:t>
              </a:r>
            </a:p>
            <a:p>
              <a:pPr marL="0" lvl="0" indent="0" algn="ctr">
                <a:lnSpc>
                  <a:spcPts val="4344"/>
                </a:lnSpc>
                <a:spcBef>
                  <a:spcPct val="0"/>
                </a:spcBef>
              </a:pPr>
              <a:r>
                <a:rPr lang="en-US" sz="3103" b="1" spc="-31" dirty="0">
                  <a:solidFill>
                    <a:srgbClr val="000000"/>
                  </a:solidFill>
                  <a:latin typeface="DM Sans Bold"/>
                  <a:ea typeface="DM Sans Bold"/>
                  <a:cs typeface="DM Sans Bold"/>
                  <a:sym typeface="DM Sans Bold"/>
                </a:rPr>
                <a:t>Please fill out before 15th January and we will work to make changes as we implement this structure: </a:t>
              </a:r>
              <a:r>
                <a:rPr lang="en-US" sz="3103" b="1" u="sng" spc="-31" dirty="0">
                  <a:solidFill>
                    <a:srgbClr val="000000"/>
                  </a:solidFill>
                  <a:latin typeface="DM Sans Bold"/>
                  <a:ea typeface="DM Sans Bold"/>
                  <a:cs typeface="DM Sans Bold"/>
                  <a:sym typeface="DM Sans Bold"/>
                </a:rPr>
                <a:t>https://</a:t>
              </a:r>
              <a:r>
                <a:rPr lang="en-US" sz="3103" b="1" u="sng" spc="-31" dirty="0" err="1">
                  <a:solidFill>
                    <a:srgbClr val="000000"/>
                  </a:solidFill>
                  <a:latin typeface="DM Sans Bold"/>
                  <a:ea typeface="DM Sans Bold"/>
                  <a:cs typeface="DM Sans Bold"/>
                  <a:sym typeface="DM Sans Bold"/>
                </a:rPr>
                <a:t>forms.gle</a:t>
              </a:r>
              <a:r>
                <a:rPr lang="en-US" sz="3103" b="1" u="sng" spc="-31" dirty="0">
                  <a:solidFill>
                    <a:srgbClr val="000000"/>
                  </a:solidFill>
                  <a:latin typeface="DM Sans Bold"/>
                  <a:ea typeface="DM Sans Bold"/>
                  <a:cs typeface="DM Sans Bold"/>
                  <a:sym typeface="DM Sans Bold"/>
                </a:rPr>
                <a:t>/</a:t>
              </a:r>
              <a:r>
                <a:rPr lang="en-US" sz="3103" b="1" u="sng" spc="-31" dirty="0" err="1">
                  <a:solidFill>
                    <a:srgbClr val="000000"/>
                  </a:solidFill>
                  <a:latin typeface="DM Sans Bold"/>
                  <a:ea typeface="DM Sans Bold"/>
                  <a:cs typeface="DM Sans Bold"/>
                  <a:sym typeface="DM Sans Bold"/>
                </a:rPr>
                <a:t>fRjbgTycTbpKimyGA</a:t>
              </a:r>
              <a:endParaRPr lang="en-US" sz="3103" b="1" u="sng" spc="-31" dirty="0">
                <a:solidFill>
                  <a:srgbClr val="000000"/>
                </a:solidFill>
                <a:latin typeface="DM Sans Bold"/>
                <a:ea typeface="DM Sans Bold"/>
                <a:cs typeface="DM Sans Bold"/>
                <a:sym typeface="DM Sans Bold"/>
              </a:endParaRPr>
            </a:p>
          </p:txBody>
        </p:sp>
      </p:grpSp>
      <p:sp>
        <p:nvSpPr>
          <p:cNvPr id="8" name="Freeform 8"/>
          <p:cNvSpPr/>
          <p:nvPr/>
        </p:nvSpPr>
        <p:spPr>
          <a:xfrm>
            <a:off x="15919641" y="264529"/>
            <a:ext cx="917950" cy="2055112"/>
          </a:xfrm>
          <a:custGeom>
            <a:avLst/>
            <a:gdLst/>
            <a:ahLst/>
            <a:cxnLst/>
            <a:rect l="l" t="t" r="r" b="b"/>
            <a:pathLst>
              <a:path w="917950" h="2055112">
                <a:moveTo>
                  <a:pt x="0" y="0"/>
                </a:moveTo>
                <a:lnTo>
                  <a:pt x="917950" y="0"/>
                </a:lnTo>
                <a:lnTo>
                  <a:pt x="917950" y="2055112"/>
                </a:lnTo>
                <a:lnTo>
                  <a:pt x="0" y="2055112"/>
                </a:lnTo>
                <a:lnTo>
                  <a:pt x="0" y="0"/>
                </a:lnTo>
                <a:close/>
              </a:path>
            </a:pathLst>
          </a:custGeom>
          <a:blipFill>
            <a:blip r:embed="rId2"/>
            <a:stretch>
              <a:fillRect/>
            </a:stretch>
          </a:blipFill>
        </p:spPr>
        <p:txBody>
          <a:bodyPr/>
          <a:lstStyle/>
          <a:p>
            <a:endParaRPr lang="en-US"/>
          </a:p>
        </p:txBody>
      </p:sp>
      <p:sp>
        <p:nvSpPr>
          <p:cNvPr id="9" name="Freeform 9"/>
          <p:cNvSpPr/>
          <p:nvPr/>
        </p:nvSpPr>
        <p:spPr>
          <a:xfrm>
            <a:off x="17122547" y="264529"/>
            <a:ext cx="917950" cy="2055112"/>
          </a:xfrm>
          <a:custGeom>
            <a:avLst/>
            <a:gdLst/>
            <a:ahLst/>
            <a:cxnLst/>
            <a:rect l="l" t="t" r="r" b="b"/>
            <a:pathLst>
              <a:path w="917950" h="2055112">
                <a:moveTo>
                  <a:pt x="0" y="0"/>
                </a:moveTo>
                <a:lnTo>
                  <a:pt x="917950" y="0"/>
                </a:lnTo>
                <a:lnTo>
                  <a:pt x="917950" y="2055112"/>
                </a:lnTo>
                <a:lnTo>
                  <a:pt x="0" y="2055112"/>
                </a:lnTo>
                <a:lnTo>
                  <a:pt x="0" y="0"/>
                </a:lnTo>
                <a:close/>
              </a:path>
            </a:pathLst>
          </a:custGeom>
          <a:blipFill>
            <a:blip r:embed="rId2"/>
            <a:stretch>
              <a:fillRect/>
            </a:stretch>
          </a:blipFill>
        </p:spPr>
        <p:txBody>
          <a:bodyPr/>
          <a:lstStyle/>
          <a:p>
            <a:endParaRPr lang="en-US"/>
          </a:p>
        </p:txBody>
      </p:sp>
      <p:sp>
        <p:nvSpPr>
          <p:cNvPr id="10" name="Freeform 10"/>
          <p:cNvSpPr/>
          <p:nvPr/>
        </p:nvSpPr>
        <p:spPr>
          <a:xfrm>
            <a:off x="13466722" y="576191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643047" y="7958063"/>
            <a:ext cx="854494" cy="851290"/>
          </a:xfrm>
          <a:custGeom>
            <a:avLst/>
            <a:gdLst/>
            <a:ahLst/>
            <a:cxnLst/>
            <a:rect l="l" t="t" r="r" b="b"/>
            <a:pathLst>
              <a:path w="854494" h="851290">
                <a:moveTo>
                  <a:pt x="0" y="0"/>
                </a:moveTo>
                <a:lnTo>
                  <a:pt x="854494" y="0"/>
                </a:lnTo>
                <a:lnTo>
                  <a:pt x="854494" y="851290"/>
                </a:lnTo>
                <a:lnTo>
                  <a:pt x="0" y="851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1181904" y="672982"/>
            <a:ext cx="10089129" cy="1479286"/>
          </a:xfrm>
          <a:prstGeom prst="rect">
            <a:avLst/>
          </a:prstGeom>
        </p:spPr>
        <p:txBody>
          <a:bodyPr lIns="0" tIns="0" rIns="0" bIns="0" rtlCol="0" anchor="t">
            <a:spAutoFit/>
          </a:bodyPr>
          <a:lstStyle/>
          <a:p>
            <a:pPr marL="0" lvl="0" indent="0" algn="ctr">
              <a:lnSpc>
                <a:spcPts val="11439"/>
              </a:lnSpc>
            </a:pPr>
            <a:r>
              <a:rPr lang="en-US" sz="10399" b="1" spc="-103">
                <a:solidFill>
                  <a:srgbClr val="FFFFFF"/>
                </a:solidFill>
                <a:latin typeface="DM Sans Bold"/>
                <a:ea typeface="DM Sans Bold"/>
                <a:cs typeface="DM Sans Bold"/>
                <a:sym typeface="DM Sans Bold"/>
              </a:rPr>
              <a:t>How Might We...</a:t>
            </a:r>
          </a:p>
        </p:txBody>
      </p:sp>
      <p:sp>
        <p:nvSpPr>
          <p:cNvPr id="13" name="TextBox 12">
            <a:extLst>
              <a:ext uri="{FF2B5EF4-FFF2-40B4-BE49-F238E27FC236}">
                <a16:creationId xmlns:a16="http://schemas.microsoft.com/office/drawing/2014/main" id="{8FDA6F97-A4CC-674E-B694-22CA9A7AEC79}"/>
              </a:ext>
            </a:extLst>
          </p:cNvPr>
          <p:cNvSpPr txBox="1"/>
          <p:nvPr/>
        </p:nvSpPr>
        <p:spPr>
          <a:xfrm>
            <a:off x="839870" y="7267043"/>
            <a:ext cx="9398000" cy="1200329"/>
          </a:xfrm>
          <a:prstGeom prst="rect">
            <a:avLst/>
          </a:prstGeom>
          <a:noFill/>
        </p:spPr>
        <p:txBody>
          <a:bodyPr wrap="square" rtlCol="0">
            <a:spAutoFit/>
          </a:bodyPr>
          <a:lstStyle/>
          <a:p>
            <a:r>
              <a:rPr lang="en-US" dirty="0"/>
              <a:t>Nous </a:t>
            </a:r>
            <a:r>
              <a:rPr lang="en-US" dirty="0" err="1"/>
              <a:t>souhaitons</a:t>
            </a:r>
            <a:r>
              <a:rPr lang="en-US" dirty="0"/>
              <a:t> </a:t>
            </a:r>
            <a:r>
              <a:rPr lang="en-US" dirty="0" err="1"/>
              <a:t>également</a:t>
            </a:r>
            <a:r>
              <a:rPr lang="en-US" dirty="0"/>
              <a:t> </a:t>
            </a:r>
            <a:r>
              <a:rPr lang="en-US" dirty="0" err="1"/>
              <a:t>recueillir</a:t>
            </a:r>
            <a:r>
              <a:rPr lang="en-US" dirty="0"/>
              <a:t> </a:t>
            </a:r>
            <a:r>
              <a:rPr lang="en-US" dirty="0" err="1"/>
              <a:t>vos</a:t>
            </a:r>
            <a:r>
              <a:rPr lang="en-US" dirty="0"/>
              <a:t> retours tout au long de </a:t>
            </a:r>
            <a:r>
              <a:rPr lang="en-US" dirty="0" err="1"/>
              <a:t>ce</a:t>
            </a:r>
            <a:r>
              <a:rPr lang="en-US" dirty="0"/>
              <a:t> processus, y </a:t>
            </a:r>
            <a:r>
              <a:rPr lang="en-US" dirty="0" err="1"/>
              <a:t>compris</a:t>
            </a:r>
            <a:r>
              <a:rPr lang="en-US" dirty="0"/>
              <a:t> de manière anonyme. </a:t>
            </a:r>
            <a:r>
              <a:rPr lang="en-US" dirty="0" err="1"/>
              <a:t>Voici</a:t>
            </a:r>
            <a:r>
              <a:rPr lang="en-US" dirty="0"/>
              <a:t> un </a:t>
            </a:r>
            <a:r>
              <a:rPr lang="en-US" b="1" dirty="0" err="1"/>
              <a:t>formulaire</a:t>
            </a:r>
            <a:r>
              <a:rPr lang="en-US" b="1" dirty="0"/>
              <a:t> anonyme</a:t>
            </a:r>
            <a:r>
              <a:rPr lang="en-US" dirty="0"/>
              <a:t> à </a:t>
            </a:r>
            <a:r>
              <a:rPr lang="en-US" dirty="0" err="1"/>
              <a:t>cet</a:t>
            </a:r>
            <a:r>
              <a:rPr lang="en-US" dirty="0"/>
              <a:t> </a:t>
            </a:r>
            <a:r>
              <a:rPr lang="en-US" dirty="0" err="1"/>
              <a:t>effet</a:t>
            </a:r>
            <a:r>
              <a:rPr lang="en-US" dirty="0"/>
              <a:t>.</a:t>
            </a:r>
            <a:br>
              <a:rPr lang="en-US" dirty="0"/>
            </a:br>
            <a:r>
              <a:rPr lang="en-US" dirty="0"/>
              <a:t>Merci de le </a:t>
            </a:r>
            <a:r>
              <a:rPr lang="en-US" dirty="0" err="1"/>
              <a:t>remplir</a:t>
            </a:r>
            <a:r>
              <a:rPr lang="en-US" dirty="0"/>
              <a:t> </a:t>
            </a:r>
            <a:r>
              <a:rPr lang="en-US" dirty="0" err="1"/>
              <a:t>avant</a:t>
            </a:r>
            <a:r>
              <a:rPr lang="en-US" dirty="0"/>
              <a:t> le </a:t>
            </a:r>
            <a:r>
              <a:rPr lang="en-US" b="1" dirty="0"/>
              <a:t>15 </a:t>
            </a:r>
            <a:r>
              <a:rPr lang="en-US" b="1" dirty="0" err="1"/>
              <a:t>janvier</a:t>
            </a:r>
            <a:r>
              <a:rPr lang="en-US" dirty="0"/>
              <a:t> ; nous nous </a:t>
            </a:r>
            <a:r>
              <a:rPr lang="en-US" dirty="0" err="1"/>
              <a:t>engageons</a:t>
            </a:r>
            <a:r>
              <a:rPr lang="en-US" dirty="0"/>
              <a:t> à prendre </a:t>
            </a:r>
            <a:r>
              <a:rPr lang="en-US" dirty="0" err="1"/>
              <a:t>ces</a:t>
            </a:r>
            <a:r>
              <a:rPr lang="en-US" dirty="0"/>
              <a:t> retours </a:t>
            </a:r>
            <a:r>
              <a:rPr lang="en-US" dirty="0" err="1"/>
              <a:t>en</a:t>
            </a:r>
            <a:r>
              <a:rPr lang="en-US" dirty="0"/>
              <a:t> </a:t>
            </a:r>
            <a:r>
              <a:rPr lang="en-US" dirty="0" err="1"/>
              <a:t>compte</a:t>
            </a:r>
            <a:r>
              <a:rPr lang="en-US" dirty="0"/>
              <a:t> et à </a:t>
            </a:r>
            <a:r>
              <a:rPr lang="en-US" dirty="0" err="1"/>
              <a:t>apporter</a:t>
            </a:r>
            <a:r>
              <a:rPr lang="en-US" dirty="0"/>
              <a:t> des </a:t>
            </a:r>
            <a:r>
              <a:rPr lang="en-US" dirty="0" err="1"/>
              <a:t>ajustements</a:t>
            </a:r>
            <a:r>
              <a:rPr lang="en-US" dirty="0"/>
              <a:t> au fur et à </a:t>
            </a:r>
            <a:r>
              <a:rPr lang="en-US" dirty="0" err="1"/>
              <a:t>mesure</a:t>
            </a:r>
            <a:r>
              <a:rPr lang="en-US" dirty="0"/>
              <a:t> de la mise </a:t>
            </a:r>
            <a:r>
              <a:rPr lang="en-US" dirty="0" err="1"/>
              <a:t>en</a:t>
            </a:r>
            <a:r>
              <a:rPr lang="en-US" dirty="0"/>
              <a:t> </a:t>
            </a:r>
            <a:r>
              <a:rPr lang="en-US" dirty="0" err="1"/>
              <a:t>œuvre</a:t>
            </a:r>
            <a:r>
              <a:rPr lang="en-US" dirty="0"/>
              <a:t> de </a:t>
            </a:r>
            <a:r>
              <a:rPr lang="en-US" dirty="0" err="1"/>
              <a:t>cette</a:t>
            </a:r>
            <a:r>
              <a:rPr lang="en-US" dirty="0"/>
              <a:t> structure.</a:t>
            </a:r>
          </a:p>
        </p:txBody>
      </p:sp>
      <p:sp>
        <p:nvSpPr>
          <p:cNvPr id="14" name="TextBox 13">
            <a:extLst>
              <a:ext uri="{FF2B5EF4-FFF2-40B4-BE49-F238E27FC236}">
                <a16:creationId xmlns:a16="http://schemas.microsoft.com/office/drawing/2014/main" id="{2ED87E24-ACC7-E871-E9EA-411E52E07913}"/>
              </a:ext>
            </a:extLst>
          </p:cNvPr>
          <p:cNvSpPr txBox="1"/>
          <p:nvPr/>
        </p:nvSpPr>
        <p:spPr>
          <a:xfrm>
            <a:off x="719281" y="8995627"/>
            <a:ext cx="9639177" cy="646331"/>
          </a:xfrm>
          <a:prstGeom prst="rect">
            <a:avLst/>
          </a:prstGeom>
          <a:noFill/>
        </p:spPr>
        <p:txBody>
          <a:bodyPr wrap="none" rtlCol="0">
            <a:spAutoFit/>
          </a:bodyPr>
          <a:lstStyle/>
          <a:p>
            <a:r>
              <a:rPr lang="ar-AE" dirty="0"/>
              <a:t>نودّ أيضًا دعوتكم لمشاركة ملاحظاتكم خلال هذه العملية، بما في ذلك </a:t>
            </a:r>
            <a:r>
              <a:rPr lang="ar-AE" b="1" dirty="0"/>
              <a:t>بشكل مجهول</a:t>
            </a:r>
            <a:r>
              <a:rPr lang="ar-AE" dirty="0"/>
              <a:t>. نضع بين أيديكم </a:t>
            </a:r>
            <a:r>
              <a:rPr lang="ar-AE" b="1" dirty="0"/>
              <a:t>نموذجًا مجهولًا</a:t>
            </a:r>
            <a:r>
              <a:rPr lang="ar-AE" dirty="0"/>
              <a:t> لهذا الغرض.</a:t>
            </a:r>
            <a:br>
              <a:rPr lang="ar-AE" dirty="0"/>
            </a:br>
            <a:r>
              <a:rPr lang="ar-AE" dirty="0"/>
              <a:t>يرجى تعبئته قبل </a:t>
            </a:r>
            <a:r>
              <a:rPr lang="ar-AE" b="1" dirty="0"/>
              <a:t>15 يناير</a:t>
            </a:r>
            <a:r>
              <a:rPr lang="ar-AE" dirty="0"/>
              <a:t>، وسنعمل على إدماج هذه الملاحظات وإجراء التعديلات اللازمة أثناء تنفيذ هذا الهيكل.</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0376" y="0"/>
            <a:ext cx="5812820" cy="4519467"/>
          </a:xfrm>
          <a:custGeom>
            <a:avLst/>
            <a:gdLst/>
            <a:ahLst/>
            <a:cxnLst/>
            <a:rect l="l" t="t" r="r" b="b"/>
            <a:pathLst>
              <a:path w="5812820" h="4519467">
                <a:moveTo>
                  <a:pt x="0" y="0"/>
                </a:moveTo>
                <a:lnTo>
                  <a:pt x="5812820" y="0"/>
                </a:lnTo>
                <a:lnTo>
                  <a:pt x="5812820" y="4519467"/>
                </a:lnTo>
                <a:lnTo>
                  <a:pt x="0" y="4519467"/>
                </a:lnTo>
                <a:lnTo>
                  <a:pt x="0" y="0"/>
                </a:lnTo>
                <a:close/>
              </a:path>
            </a:pathLst>
          </a:custGeom>
          <a:blipFill>
            <a:blip r:embed="rId2"/>
            <a:stretch>
              <a:fillRect/>
            </a:stretch>
          </a:blipFill>
        </p:spPr>
        <p:txBody>
          <a:bodyPr/>
          <a:lstStyle/>
          <a:p>
            <a:endParaRPr lang="en-US"/>
          </a:p>
        </p:txBody>
      </p:sp>
      <p:sp>
        <p:nvSpPr>
          <p:cNvPr id="3" name="Freeform 3"/>
          <p:cNvSpPr/>
          <p:nvPr/>
        </p:nvSpPr>
        <p:spPr>
          <a:xfrm>
            <a:off x="16887652" y="230814"/>
            <a:ext cx="1188850" cy="1595771"/>
          </a:xfrm>
          <a:custGeom>
            <a:avLst/>
            <a:gdLst/>
            <a:ahLst/>
            <a:cxnLst/>
            <a:rect l="l" t="t" r="r" b="b"/>
            <a:pathLst>
              <a:path w="1188850" h="1595771">
                <a:moveTo>
                  <a:pt x="0" y="0"/>
                </a:moveTo>
                <a:lnTo>
                  <a:pt x="1188850" y="0"/>
                </a:lnTo>
                <a:lnTo>
                  <a:pt x="1188850" y="1595772"/>
                </a:lnTo>
                <a:lnTo>
                  <a:pt x="0" y="159577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786016" y="4481367"/>
            <a:ext cx="14101636" cy="4596902"/>
          </a:xfrm>
          <a:prstGeom prst="rect">
            <a:avLst/>
          </a:prstGeom>
        </p:spPr>
        <p:txBody>
          <a:bodyPr lIns="0" tIns="0" rIns="0" bIns="0" rtlCol="0" anchor="t">
            <a:spAutoFit/>
          </a:bodyPr>
          <a:lstStyle/>
          <a:p>
            <a:pPr algn="ctr">
              <a:lnSpc>
                <a:spcPts val="2316"/>
              </a:lnSpc>
              <a:spcBef>
                <a:spcPct val="0"/>
              </a:spcBef>
            </a:pPr>
            <a:r>
              <a:rPr lang="en-US" sz="1654" dirty="0">
                <a:solidFill>
                  <a:srgbClr val="000000"/>
                </a:solidFill>
                <a:latin typeface="Canva Sans"/>
                <a:ea typeface="Canva Sans"/>
                <a:cs typeface="Canva Sans"/>
                <a:sym typeface="Canva Sans"/>
              </a:rPr>
              <a:t>As our network continues to grow, we wanted to</a:t>
            </a:r>
            <a:r>
              <a:rPr lang="en-US" sz="1654" b="1" dirty="0">
                <a:solidFill>
                  <a:srgbClr val="000000"/>
                </a:solidFill>
                <a:latin typeface="Canva Sans Bold"/>
                <a:ea typeface="Canva Sans Bold"/>
                <a:cs typeface="Canva Sans Bold"/>
                <a:sym typeface="Canva Sans Bold"/>
              </a:rPr>
              <a:t> formalize a leadership structure </a:t>
            </a:r>
            <a:r>
              <a:rPr lang="en-US" sz="1654" dirty="0">
                <a:solidFill>
                  <a:srgbClr val="000000"/>
                </a:solidFill>
                <a:latin typeface="Canva Sans"/>
                <a:ea typeface="Canva Sans"/>
                <a:cs typeface="Canva Sans"/>
                <a:sym typeface="Canva Sans"/>
              </a:rPr>
              <a:t>that supports both the work and the people behind it. This structure was developed with extensive input from network members and is </a:t>
            </a:r>
            <a:r>
              <a:rPr lang="en-US" sz="1654" b="1" dirty="0">
                <a:solidFill>
                  <a:srgbClr val="000000"/>
                </a:solidFill>
                <a:latin typeface="Canva Sans Bold"/>
                <a:ea typeface="Canva Sans Bold"/>
                <a:cs typeface="Canva Sans Bold"/>
                <a:sym typeface="Canva Sans Bold"/>
              </a:rPr>
              <a:t>intentionally flexible</a:t>
            </a:r>
            <a:r>
              <a:rPr lang="en-US" sz="1654" dirty="0">
                <a:solidFill>
                  <a:srgbClr val="000000"/>
                </a:solidFill>
                <a:latin typeface="Canva Sans"/>
                <a:ea typeface="Canva Sans"/>
                <a:cs typeface="Canva Sans"/>
                <a:sym typeface="Canva Sans"/>
              </a:rPr>
              <a:t>—we remain open to feedback, refinement, and change. </a:t>
            </a:r>
          </a:p>
          <a:p>
            <a:pPr algn="ctr">
              <a:lnSpc>
                <a:spcPts val="2316"/>
              </a:lnSpc>
              <a:spcBef>
                <a:spcPct val="0"/>
              </a:spcBef>
            </a:pPr>
            <a:endParaRPr lang="en-US" sz="1654" dirty="0">
              <a:solidFill>
                <a:srgbClr val="000000"/>
              </a:solidFill>
              <a:latin typeface="Canva Sans"/>
              <a:ea typeface="Canva Sans"/>
              <a:cs typeface="Canva Sans"/>
              <a:sym typeface="Canva Sans"/>
            </a:endParaRPr>
          </a:p>
          <a:p>
            <a:pPr algn="ctr">
              <a:lnSpc>
                <a:spcPts val="2316"/>
              </a:lnSpc>
              <a:spcBef>
                <a:spcPct val="0"/>
              </a:spcBef>
            </a:pPr>
            <a:r>
              <a:rPr lang="en-US" sz="1654" b="1" u="sng" dirty="0">
                <a:solidFill>
                  <a:srgbClr val="000000"/>
                </a:solidFill>
                <a:latin typeface="Canva Sans Bold"/>
                <a:ea typeface="Canva Sans Bold"/>
                <a:cs typeface="Canva Sans Bold"/>
                <a:sym typeface="Canva Sans Bold"/>
              </a:rPr>
              <a:t>We were deliberate in creating roles whose titles give you academic recognition</a:t>
            </a:r>
            <a:r>
              <a:rPr lang="en-US" sz="1654" dirty="0">
                <a:solidFill>
                  <a:srgbClr val="000000"/>
                </a:solidFill>
                <a:latin typeface="Canva Sans"/>
                <a:ea typeface="Canva Sans"/>
                <a:cs typeface="Canva Sans"/>
                <a:sym typeface="Canva Sans"/>
              </a:rPr>
              <a:t>, we tried to pick titles that are recognizable for grants, publications, and CVs, so these positions receive meaningful credit for their work. </a:t>
            </a:r>
          </a:p>
          <a:p>
            <a:pPr algn="ctr">
              <a:lnSpc>
                <a:spcPts val="2316"/>
              </a:lnSpc>
              <a:spcBef>
                <a:spcPct val="0"/>
              </a:spcBef>
            </a:pPr>
            <a:r>
              <a:rPr lang="en-US" sz="1654" i="1" dirty="0">
                <a:solidFill>
                  <a:srgbClr val="000000"/>
                </a:solidFill>
                <a:latin typeface="Canva Sans Italics"/>
                <a:ea typeface="Canva Sans Italics"/>
                <a:cs typeface="Canva Sans Italics"/>
                <a:sym typeface="Canva Sans Italics"/>
              </a:rPr>
              <a:t>While all roles are currently voluntary and unpaid</a:t>
            </a:r>
            <a:r>
              <a:rPr lang="en-US" sz="1654" dirty="0">
                <a:solidFill>
                  <a:srgbClr val="000000"/>
                </a:solidFill>
                <a:latin typeface="Canva Sans"/>
                <a:ea typeface="Canva Sans"/>
                <a:cs typeface="Canva Sans"/>
                <a:sym typeface="Canva Sans"/>
              </a:rPr>
              <a:t>, </a:t>
            </a:r>
            <a:r>
              <a:rPr lang="en-US" sz="1654" b="1" dirty="0">
                <a:solidFill>
                  <a:srgbClr val="000000"/>
                </a:solidFill>
                <a:latin typeface="Canva Sans Bold"/>
                <a:ea typeface="Canva Sans Bold"/>
                <a:cs typeface="Canva Sans Bold"/>
                <a:sym typeface="Canva Sans Bold"/>
              </a:rPr>
              <a:t>our goal is to honor and make visible the labor that sustains the network.</a:t>
            </a:r>
            <a:r>
              <a:rPr lang="en-US" sz="1654" dirty="0">
                <a:solidFill>
                  <a:srgbClr val="000000"/>
                </a:solidFill>
                <a:latin typeface="Canva Sans"/>
                <a:ea typeface="Canva Sans"/>
                <a:cs typeface="Canva Sans"/>
                <a:sym typeface="Canva Sans"/>
              </a:rPr>
              <a:t> </a:t>
            </a:r>
          </a:p>
          <a:p>
            <a:pPr algn="ctr">
              <a:lnSpc>
                <a:spcPts val="2316"/>
              </a:lnSpc>
              <a:spcBef>
                <a:spcPct val="0"/>
              </a:spcBef>
            </a:pPr>
            <a:endParaRPr lang="en-US" sz="1654" dirty="0">
              <a:solidFill>
                <a:srgbClr val="000000"/>
              </a:solidFill>
              <a:latin typeface="Canva Sans"/>
              <a:ea typeface="Canva Sans"/>
              <a:cs typeface="Canva Sans"/>
              <a:sym typeface="Canva Sans"/>
            </a:endParaRPr>
          </a:p>
          <a:p>
            <a:pPr algn="ctr">
              <a:lnSpc>
                <a:spcPts val="2316"/>
              </a:lnSpc>
              <a:spcBef>
                <a:spcPct val="0"/>
              </a:spcBef>
            </a:pPr>
            <a:r>
              <a:rPr lang="en-US" sz="1654" b="1" u="sng" dirty="0">
                <a:solidFill>
                  <a:srgbClr val="000000"/>
                </a:solidFill>
                <a:latin typeface="Canva Sans Bold"/>
                <a:ea typeface="Canva Sans Bold"/>
                <a:cs typeface="Canva Sans Bold"/>
                <a:sym typeface="Canva Sans Bold"/>
              </a:rPr>
              <a:t>With that, here is a </a:t>
            </a:r>
            <a:r>
              <a:rPr lang="en-US" sz="1654" b="1" u="sng" dirty="0" err="1">
                <a:solidFill>
                  <a:srgbClr val="000000"/>
                </a:solidFill>
                <a:latin typeface="Canva Sans Bold"/>
                <a:ea typeface="Canva Sans Bold"/>
                <a:cs typeface="Canva Sans Bold"/>
                <a:sym typeface="Canva Sans Bold"/>
              </a:rPr>
              <a:t>powerpoint</a:t>
            </a:r>
            <a:r>
              <a:rPr lang="en-US" sz="1654" b="1" u="sng" dirty="0">
                <a:solidFill>
                  <a:srgbClr val="000000"/>
                </a:solidFill>
                <a:latin typeface="Canva Sans Bold"/>
                <a:ea typeface="Canva Sans Bold"/>
                <a:cs typeface="Canva Sans Bold"/>
                <a:sym typeface="Canva Sans Bold"/>
              </a:rPr>
              <a:t> explaining the structure and announcing 2 new positions we are recruiting for. </a:t>
            </a:r>
            <a:r>
              <a:rPr lang="en-US" sz="1654" dirty="0">
                <a:solidFill>
                  <a:srgbClr val="000000"/>
                </a:solidFill>
                <a:latin typeface="Canva Sans"/>
                <a:ea typeface="Canva Sans"/>
                <a:cs typeface="Canva Sans"/>
                <a:sym typeface="Canva Sans"/>
              </a:rPr>
              <a:t>We aimed to design positions that are inclusive and accessible, and we encourage anyone who is interested to apply—even if you’re unsure you have all the skills. Commitment, curiosity, and willingness to learn matter most, and we hope to support training and mentorship where needed. </a:t>
            </a:r>
          </a:p>
          <a:p>
            <a:pPr algn="ctr">
              <a:lnSpc>
                <a:spcPts val="2316"/>
              </a:lnSpc>
              <a:spcBef>
                <a:spcPct val="0"/>
              </a:spcBef>
            </a:pPr>
            <a:endParaRPr lang="en-US" sz="1654" dirty="0">
              <a:solidFill>
                <a:srgbClr val="000000"/>
              </a:solidFill>
              <a:latin typeface="Canva Sans"/>
              <a:ea typeface="Canva Sans"/>
              <a:cs typeface="Canva Sans"/>
              <a:sym typeface="Canva Sans"/>
            </a:endParaRPr>
          </a:p>
          <a:p>
            <a:pPr algn="ctr">
              <a:lnSpc>
                <a:spcPts val="2316"/>
              </a:lnSpc>
              <a:spcBef>
                <a:spcPct val="0"/>
              </a:spcBef>
            </a:pPr>
            <a:r>
              <a:rPr lang="en-US" sz="1654" dirty="0">
                <a:solidFill>
                  <a:srgbClr val="000000"/>
                </a:solidFill>
                <a:latin typeface="Canva Sans"/>
                <a:ea typeface="Canva Sans"/>
                <a:cs typeface="Canva Sans"/>
                <a:sym typeface="Canva Sans"/>
              </a:rPr>
              <a:t>This is just the beginning: we intentionally started with a small number of roles to allow for thoughtful, sustainable growth. </a:t>
            </a:r>
            <a:r>
              <a:rPr lang="en-US" sz="1654" i="1" dirty="0">
                <a:solidFill>
                  <a:srgbClr val="000000"/>
                </a:solidFill>
                <a:latin typeface="Canva Sans Italics"/>
                <a:ea typeface="Canva Sans Italics"/>
                <a:cs typeface="Canva Sans Italics"/>
                <a:sym typeface="Canva Sans Italics"/>
              </a:rPr>
              <a:t>Above all, we want a leadership structure that is participatory, transparent, and reflective of diverse perspectives across the African continent.</a:t>
            </a:r>
            <a:r>
              <a:rPr lang="en-US" sz="1654" dirty="0">
                <a:solidFill>
                  <a:srgbClr val="000000"/>
                </a:solidFill>
                <a:latin typeface="Canva Sans"/>
                <a:ea typeface="Canva Sans"/>
                <a:cs typeface="Canva Sans"/>
                <a:sym typeface="Canva Sans"/>
              </a:rPr>
              <a:t> This presentation outlines the new structure, available roles, and responsibilities; at the end, you’ll find a link to express interest. We hope everyone who is interested applies.</a:t>
            </a:r>
          </a:p>
        </p:txBody>
      </p:sp>
      <p:grpSp>
        <p:nvGrpSpPr>
          <p:cNvPr id="5" name="Group 5"/>
          <p:cNvGrpSpPr/>
          <p:nvPr/>
        </p:nvGrpSpPr>
        <p:grpSpPr>
          <a:xfrm>
            <a:off x="4001912" y="1098695"/>
            <a:ext cx="11988771" cy="3110090"/>
            <a:chOff x="0" y="0"/>
            <a:chExt cx="15985028" cy="4146786"/>
          </a:xfrm>
        </p:grpSpPr>
        <p:sp>
          <p:nvSpPr>
            <p:cNvPr id="6" name="TextBox 6"/>
            <p:cNvSpPr txBox="1"/>
            <p:nvPr/>
          </p:nvSpPr>
          <p:spPr>
            <a:xfrm>
              <a:off x="0" y="1158054"/>
              <a:ext cx="15985028" cy="2988732"/>
            </a:xfrm>
            <a:prstGeom prst="rect">
              <a:avLst/>
            </a:prstGeom>
          </p:spPr>
          <p:txBody>
            <a:bodyPr lIns="0" tIns="0" rIns="0" bIns="0" rtlCol="0" anchor="t">
              <a:spAutoFit/>
            </a:bodyPr>
            <a:lstStyle/>
            <a:p>
              <a:pPr algn="ctr">
                <a:lnSpc>
                  <a:spcPts val="7999"/>
                </a:lnSpc>
              </a:pPr>
              <a:r>
                <a:rPr lang="en-US" sz="9999" spc="-299">
                  <a:solidFill>
                    <a:srgbClr val="D395FF"/>
                  </a:solidFill>
                  <a:latin typeface="Frankfurter Highlight"/>
                  <a:ea typeface="Frankfurter Highlight"/>
                  <a:cs typeface="Frankfurter Highlight"/>
                  <a:sym typeface="Frankfurter Highlight"/>
                </a:rPr>
                <a:t>Leadership positions!</a:t>
              </a:r>
            </a:p>
          </p:txBody>
        </p:sp>
        <p:sp>
          <p:nvSpPr>
            <p:cNvPr id="7" name="TextBox 7"/>
            <p:cNvSpPr txBox="1"/>
            <p:nvPr/>
          </p:nvSpPr>
          <p:spPr>
            <a:xfrm>
              <a:off x="0" y="390525"/>
              <a:ext cx="15985028" cy="1741992"/>
            </a:xfrm>
            <a:prstGeom prst="rect">
              <a:avLst/>
            </a:prstGeom>
          </p:spPr>
          <p:txBody>
            <a:bodyPr lIns="0" tIns="0" rIns="0" bIns="0" rtlCol="0" anchor="t">
              <a:spAutoFit/>
            </a:bodyPr>
            <a:lstStyle/>
            <a:p>
              <a:pPr algn="ctr">
                <a:lnSpc>
                  <a:spcPts val="8419"/>
                </a:lnSpc>
              </a:pPr>
              <a:r>
                <a:rPr lang="en-US" sz="10523">
                  <a:solidFill>
                    <a:srgbClr val="D395FF"/>
                  </a:solidFill>
                  <a:latin typeface="Borel"/>
                  <a:ea typeface="Borel"/>
                  <a:cs typeface="Borel"/>
                  <a:sym typeface="Borel"/>
                </a:rPr>
                <a:t>New</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8E76A1-B63A-D51C-9974-383014D940F2}"/>
              </a:ext>
            </a:extLst>
          </p:cNvPr>
          <p:cNvSpPr txBox="1"/>
          <p:nvPr/>
        </p:nvSpPr>
        <p:spPr>
          <a:xfrm>
            <a:off x="9982200" y="2324100"/>
            <a:ext cx="7467601" cy="5078313"/>
          </a:xfrm>
          <a:prstGeom prst="rect">
            <a:avLst/>
          </a:prstGeom>
          <a:noFill/>
        </p:spPr>
        <p:txBody>
          <a:bodyPr wrap="square" rtlCol="0">
            <a:spAutoFit/>
          </a:bodyPr>
          <a:lstStyle/>
          <a:p>
            <a:r>
              <a:rPr lang="ar-AE" dirty="0"/>
              <a:t>مع استمرار توسّع شبكتنا على مستوى القارة، رأينا أهمية إرساء هيكل قيادي واضح يدعم العمل نفسه ويثمّن الأشخاص الذين يقومون به. وقد تم إعداد هذا الهيكل بمساهمات واسعة من أعضاء الشبكة، وهو مصمم بمرونة متعمدة — حيث نظل منفتحين على الملاحظات، والتطوير، والتعديل المستمر.</a:t>
            </a:r>
          </a:p>
          <a:p>
            <a:r>
              <a:rPr lang="ar-AE" dirty="0"/>
              <a:t>حرصنا على استحداث أدوار تحمل مسميات تمنح اعترافًا أكاديميًا واضحًا ومعترفًا به. وقد تم اختيار هذه المسميات بعناية لتكون مناسبة لطلبات التمويل، والمنشورات العلمية، والسير الذاتية، بما يضمن حصول القائمين على هذه الأدوار على تقدير حقيقي لجهودهم.</a:t>
            </a:r>
            <a:br>
              <a:rPr lang="ar-AE" dirty="0"/>
            </a:br>
            <a:r>
              <a:rPr lang="ar-AE" dirty="0"/>
              <a:t>ورغم أن هذه الأدوار تطوعية وغير مدفوعة الأجر في الوقت الحالي، فإن هدفنا هو الاعتراف بالعمل المبذول وإبرازه باعتباره عنصرًا أساسيًا في استمرارية الشبكة ونموها.</a:t>
            </a:r>
          </a:p>
          <a:p>
            <a:r>
              <a:rPr lang="ar-AE" dirty="0"/>
              <a:t>وفي هذا الإطار، نشارككم عرضًا تقديميًا يوضح هيكل القيادة ويعلن عن فتح باب الترشح لمنصبين جديدين. وقد صُممت هذه الأدوار لتكون شاملة ومتاحة، ونشجع كل من لديه اهتمام على التقديم — حتى وإن لم يكن متأكدًا من امتلاكه لجميع المهارات المطلوبة حاليًا. فالالتزام، وروح المبادرة، والاستعداد للتعلّم هي الأهم، ونسعى إلى توفير فرص للتدريب والتوجيه عند الحاجة.</a:t>
            </a:r>
          </a:p>
          <a:p>
            <a:r>
              <a:rPr lang="ar-AE" dirty="0"/>
              <a:t>هذه خطوة أولى فقط؛ إذ بدأنا عمدًا بعدد محدود من الأدوار لضمان نمو متدرج، مدروس، ومستدام. وغايتنا الأساسية هي بناء هيكل قيادي تشاركي وشفاف، يعكس تنوع الخبرات ووجهات النظر عبر القارة الإفريقية. يوضح هذا العرض الهيكل الجديد، والأدوار المتاحة، والمسؤوليات المرتبطة بها، ويتضمن في نهايته رابطًا للتعبير عن الاهتمام. نأمل أن يتقدم جميع المهتمين للمشاركة في هذه المرحلة.</a:t>
            </a:r>
          </a:p>
          <a:p>
            <a:endParaRPr lang="en-US" dirty="0"/>
          </a:p>
        </p:txBody>
      </p:sp>
      <p:sp>
        <p:nvSpPr>
          <p:cNvPr id="5" name="TextBox 4">
            <a:extLst>
              <a:ext uri="{FF2B5EF4-FFF2-40B4-BE49-F238E27FC236}">
                <a16:creationId xmlns:a16="http://schemas.microsoft.com/office/drawing/2014/main" id="{784A0790-D046-0ABD-C760-9F528DB7F539}"/>
              </a:ext>
            </a:extLst>
          </p:cNvPr>
          <p:cNvSpPr txBox="1"/>
          <p:nvPr/>
        </p:nvSpPr>
        <p:spPr>
          <a:xfrm>
            <a:off x="1295400" y="1181100"/>
            <a:ext cx="7239000" cy="8679299"/>
          </a:xfrm>
          <a:prstGeom prst="rect">
            <a:avLst/>
          </a:prstGeom>
          <a:noFill/>
        </p:spPr>
        <p:txBody>
          <a:bodyPr wrap="square">
            <a:spAutoFit/>
          </a:bodyPr>
          <a:lstStyle/>
          <a:p>
            <a:pPr>
              <a:buNone/>
            </a:pPr>
            <a:r>
              <a:rPr lang="en-US" dirty="0"/>
              <a:t>À </a:t>
            </a:r>
            <a:r>
              <a:rPr lang="en-US" dirty="0" err="1"/>
              <a:t>mesure</a:t>
            </a:r>
            <a:r>
              <a:rPr lang="en-US" dirty="0"/>
              <a:t> que </a:t>
            </a:r>
            <a:r>
              <a:rPr lang="en-US" dirty="0" err="1"/>
              <a:t>notre</a:t>
            </a:r>
            <a:r>
              <a:rPr lang="en-US" dirty="0"/>
              <a:t> réseau se </a:t>
            </a:r>
            <a:r>
              <a:rPr lang="en-US" dirty="0" err="1"/>
              <a:t>développe</a:t>
            </a:r>
            <a:r>
              <a:rPr lang="en-US" dirty="0"/>
              <a:t>, il nous a </a:t>
            </a:r>
            <a:r>
              <a:rPr lang="en-US" dirty="0" err="1"/>
              <a:t>paru</a:t>
            </a:r>
            <a:r>
              <a:rPr lang="en-US" dirty="0"/>
              <a:t> important de </a:t>
            </a:r>
            <a:r>
              <a:rPr lang="en-US" dirty="0" err="1"/>
              <a:t>formaliser</a:t>
            </a:r>
            <a:r>
              <a:rPr lang="en-US" dirty="0"/>
              <a:t> </a:t>
            </a:r>
            <a:r>
              <a:rPr lang="en-US" dirty="0" err="1"/>
              <a:t>une</a:t>
            </a:r>
            <a:r>
              <a:rPr lang="en-US" dirty="0"/>
              <a:t> structure de leadership qui </a:t>
            </a:r>
            <a:r>
              <a:rPr lang="en-US" dirty="0" err="1"/>
              <a:t>soutienne</a:t>
            </a:r>
            <a:r>
              <a:rPr lang="en-US" dirty="0"/>
              <a:t> à la </a:t>
            </a:r>
            <a:r>
              <a:rPr lang="en-US" dirty="0" err="1"/>
              <a:t>fois</a:t>
            </a:r>
            <a:r>
              <a:rPr lang="en-US" dirty="0"/>
              <a:t> le travail </a:t>
            </a:r>
            <a:r>
              <a:rPr lang="en-US" dirty="0" err="1"/>
              <a:t>mené</a:t>
            </a:r>
            <a:r>
              <a:rPr lang="en-US" dirty="0"/>
              <a:t> et les </a:t>
            </a:r>
            <a:r>
              <a:rPr lang="en-US" dirty="0" err="1"/>
              <a:t>personnes</a:t>
            </a:r>
            <a:r>
              <a:rPr lang="en-US" dirty="0"/>
              <a:t> qui le </a:t>
            </a:r>
            <a:r>
              <a:rPr lang="en-US" dirty="0" err="1"/>
              <a:t>rendent</a:t>
            </a:r>
            <a:r>
              <a:rPr lang="en-US" dirty="0"/>
              <a:t> possible. Cette structure a </a:t>
            </a:r>
            <a:r>
              <a:rPr lang="en-US" dirty="0" err="1"/>
              <a:t>été</a:t>
            </a:r>
            <a:r>
              <a:rPr lang="en-US" dirty="0"/>
              <a:t> </a:t>
            </a:r>
            <a:r>
              <a:rPr lang="en-US" dirty="0" err="1"/>
              <a:t>conçue</a:t>
            </a:r>
            <a:r>
              <a:rPr lang="en-US" dirty="0"/>
              <a:t> avec </a:t>
            </a:r>
            <a:r>
              <a:rPr lang="en-US" dirty="0" err="1"/>
              <a:t>une</a:t>
            </a:r>
            <a:r>
              <a:rPr lang="en-US" dirty="0"/>
              <a:t> large contribution des </a:t>
            </a:r>
            <a:r>
              <a:rPr lang="en-US" dirty="0" err="1"/>
              <a:t>membres</a:t>
            </a:r>
            <a:r>
              <a:rPr lang="en-US" dirty="0"/>
              <a:t> du réseau et se </a:t>
            </a:r>
            <a:r>
              <a:rPr lang="en-US" dirty="0" err="1"/>
              <a:t>veut</a:t>
            </a:r>
            <a:r>
              <a:rPr lang="en-US" dirty="0"/>
              <a:t> </a:t>
            </a:r>
            <a:r>
              <a:rPr lang="en-US" dirty="0" err="1"/>
              <a:t>volontairement</a:t>
            </a:r>
            <a:r>
              <a:rPr lang="en-US" dirty="0"/>
              <a:t> flexible — nous </a:t>
            </a:r>
            <a:r>
              <a:rPr lang="en-US" dirty="0" err="1"/>
              <a:t>restons</a:t>
            </a:r>
            <a:r>
              <a:rPr lang="en-US" dirty="0"/>
              <a:t> </a:t>
            </a:r>
            <a:r>
              <a:rPr lang="en-US" dirty="0" err="1"/>
              <a:t>ouverts</a:t>
            </a:r>
            <a:r>
              <a:rPr lang="en-US" dirty="0"/>
              <a:t> aux retours, aux </a:t>
            </a:r>
            <a:r>
              <a:rPr lang="en-US" dirty="0" err="1"/>
              <a:t>ajustements</a:t>
            </a:r>
            <a:r>
              <a:rPr lang="en-US" dirty="0"/>
              <a:t> et aux </a:t>
            </a:r>
            <a:r>
              <a:rPr lang="en-US" dirty="0" err="1"/>
              <a:t>évolutions</a:t>
            </a:r>
            <a:r>
              <a:rPr lang="en-US" dirty="0"/>
              <a:t> au fil du temps.</a:t>
            </a:r>
          </a:p>
          <a:p>
            <a:pPr>
              <a:buNone/>
            </a:pPr>
            <a:r>
              <a:rPr lang="en-US" dirty="0"/>
              <a:t>Nous </a:t>
            </a:r>
            <a:r>
              <a:rPr lang="en-US" dirty="0" err="1"/>
              <a:t>avons</a:t>
            </a:r>
            <a:r>
              <a:rPr lang="en-US" dirty="0"/>
              <a:t> fait le choix de </a:t>
            </a:r>
            <a:r>
              <a:rPr lang="en-US" dirty="0" err="1"/>
              <a:t>créer</a:t>
            </a:r>
            <a:r>
              <a:rPr lang="en-US" dirty="0"/>
              <a:t> des </a:t>
            </a:r>
            <a:r>
              <a:rPr lang="en-US" dirty="0" err="1"/>
              <a:t>rôles</a:t>
            </a:r>
            <a:r>
              <a:rPr lang="en-US" dirty="0"/>
              <a:t> avec des </a:t>
            </a:r>
            <a:r>
              <a:rPr lang="en-US" dirty="0" err="1"/>
              <a:t>intitulés</a:t>
            </a:r>
            <a:r>
              <a:rPr lang="en-US" dirty="0"/>
              <a:t> </a:t>
            </a:r>
            <a:r>
              <a:rPr lang="en-US" dirty="0" err="1"/>
              <a:t>offrant</a:t>
            </a:r>
            <a:r>
              <a:rPr lang="en-US" dirty="0"/>
              <a:t> </a:t>
            </a:r>
            <a:r>
              <a:rPr lang="en-US" dirty="0" err="1"/>
              <a:t>une</a:t>
            </a:r>
            <a:r>
              <a:rPr lang="en-US" dirty="0"/>
              <a:t> reconnaissance </a:t>
            </a:r>
            <a:r>
              <a:rPr lang="en-US" dirty="0" err="1"/>
              <a:t>académique</a:t>
            </a:r>
            <a:r>
              <a:rPr lang="en-US" dirty="0"/>
              <a:t> </a:t>
            </a:r>
            <a:r>
              <a:rPr lang="en-US" dirty="0" err="1"/>
              <a:t>claire</a:t>
            </a:r>
            <a:r>
              <a:rPr lang="en-US" dirty="0"/>
              <a:t>. Les </a:t>
            </a:r>
            <a:r>
              <a:rPr lang="en-US" dirty="0" err="1"/>
              <a:t>titres</a:t>
            </a:r>
            <a:r>
              <a:rPr lang="en-US" dirty="0"/>
              <a:t> </a:t>
            </a:r>
            <a:r>
              <a:rPr lang="en-US" dirty="0" err="1"/>
              <a:t>ont</a:t>
            </a:r>
            <a:r>
              <a:rPr lang="en-US" dirty="0"/>
              <a:t> </a:t>
            </a:r>
            <a:r>
              <a:rPr lang="en-US" dirty="0" err="1"/>
              <a:t>été</a:t>
            </a:r>
            <a:r>
              <a:rPr lang="en-US" dirty="0"/>
              <a:t> </a:t>
            </a:r>
            <a:r>
              <a:rPr lang="en-US" dirty="0" err="1"/>
              <a:t>sélectionnés</a:t>
            </a:r>
            <a:r>
              <a:rPr lang="en-US" dirty="0"/>
              <a:t> </a:t>
            </a:r>
            <a:r>
              <a:rPr lang="en-US" dirty="0" err="1"/>
              <a:t>afin</a:t>
            </a:r>
            <a:r>
              <a:rPr lang="en-US" dirty="0"/>
              <a:t> d’être </a:t>
            </a:r>
            <a:r>
              <a:rPr lang="en-US" dirty="0" err="1"/>
              <a:t>pertinents</a:t>
            </a:r>
            <a:r>
              <a:rPr lang="en-US" dirty="0"/>
              <a:t> et </a:t>
            </a:r>
            <a:r>
              <a:rPr lang="en-US" dirty="0" err="1"/>
              <a:t>reconnus</a:t>
            </a:r>
            <a:r>
              <a:rPr lang="en-US" dirty="0"/>
              <a:t> dans le cadre des </a:t>
            </a:r>
            <a:r>
              <a:rPr lang="en-US" dirty="0" err="1"/>
              <a:t>demandes</a:t>
            </a:r>
            <a:r>
              <a:rPr lang="en-US" dirty="0"/>
              <a:t> de </a:t>
            </a:r>
            <a:r>
              <a:rPr lang="en-US" dirty="0" err="1"/>
              <a:t>financement</a:t>
            </a:r>
            <a:r>
              <a:rPr lang="en-US" dirty="0"/>
              <a:t>, des publications </a:t>
            </a:r>
            <a:r>
              <a:rPr lang="en-US" dirty="0" err="1"/>
              <a:t>scientifiques</a:t>
            </a:r>
            <a:r>
              <a:rPr lang="en-US" dirty="0"/>
              <a:t> et des </a:t>
            </a:r>
            <a:r>
              <a:rPr lang="en-US" dirty="0" err="1"/>
              <a:t>parcours</a:t>
            </a:r>
            <a:r>
              <a:rPr lang="en-US" dirty="0"/>
              <a:t> </a:t>
            </a:r>
            <a:r>
              <a:rPr lang="en-US" dirty="0" err="1"/>
              <a:t>académiques</a:t>
            </a:r>
            <a:r>
              <a:rPr lang="en-US" dirty="0"/>
              <a:t> (CV), de manière à </a:t>
            </a:r>
            <a:r>
              <a:rPr lang="en-US" dirty="0" err="1"/>
              <a:t>ce</a:t>
            </a:r>
            <a:r>
              <a:rPr lang="en-US" dirty="0"/>
              <a:t> que le travail accompli </a:t>
            </a:r>
            <a:r>
              <a:rPr lang="en-US" dirty="0" err="1"/>
              <a:t>soit</a:t>
            </a:r>
            <a:r>
              <a:rPr lang="en-US" dirty="0"/>
              <a:t> </a:t>
            </a:r>
            <a:r>
              <a:rPr lang="en-US" dirty="0" err="1"/>
              <a:t>pleinement</a:t>
            </a:r>
            <a:r>
              <a:rPr lang="en-US" dirty="0"/>
              <a:t> </a:t>
            </a:r>
            <a:r>
              <a:rPr lang="en-US" dirty="0" err="1"/>
              <a:t>valorisé</a:t>
            </a:r>
            <a:r>
              <a:rPr lang="en-US" dirty="0"/>
              <a:t>.</a:t>
            </a:r>
            <a:br>
              <a:rPr lang="en-US" dirty="0"/>
            </a:br>
            <a:r>
              <a:rPr lang="en-US" dirty="0"/>
              <a:t>Bien que </a:t>
            </a:r>
            <a:r>
              <a:rPr lang="en-US" dirty="0" err="1"/>
              <a:t>ces</a:t>
            </a:r>
            <a:r>
              <a:rPr lang="en-US" dirty="0"/>
              <a:t> </a:t>
            </a:r>
            <a:r>
              <a:rPr lang="en-US" dirty="0" err="1"/>
              <a:t>rôles</a:t>
            </a:r>
            <a:r>
              <a:rPr lang="en-US" dirty="0"/>
              <a:t> </a:t>
            </a:r>
            <a:r>
              <a:rPr lang="en-US" dirty="0" err="1"/>
              <a:t>soient</a:t>
            </a:r>
            <a:r>
              <a:rPr lang="en-US" dirty="0"/>
              <a:t> </a:t>
            </a:r>
            <a:r>
              <a:rPr lang="en-US" dirty="0" err="1"/>
              <a:t>actuellement</a:t>
            </a:r>
            <a:r>
              <a:rPr lang="en-US" dirty="0"/>
              <a:t> </a:t>
            </a:r>
            <a:r>
              <a:rPr lang="en-US" dirty="0" err="1"/>
              <a:t>bénévoles</a:t>
            </a:r>
            <a:r>
              <a:rPr lang="en-US" dirty="0"/>
              <a:t> et non </a:t>
            </a:r>
            <a:r>
              <a:rPr lang="en-US" dirty="0" err="1"/>
              <a:t>rémunérés</a:t>
            </a:r>
            <a:r>
              <a:rPr lang="en-US" dirty="0"/>
              <a:t>, </a:t>
            </a:r>
            <a:r>
              <a:rPr lang="en-US" dirty="0" err="1"/>
              <a:t>notre</a:t>
            </a:r>
            <a:r>
              <a:rPr lang="en-US" dirty="0"/>
              <a:t> </a:t>
            </a:r>
            <a:r>
              <a:rPr lang="en-US" dirty="0" err="1"/>
              <a:t>objectif</a:t>
            </a:r>
            <a:r>
              <a:rPr lang="en-US" dirty="0"/>
              <a:t> </a:t>
            </a:r>
            <a:r>
              <a:rPr lang="en-US" dirty="0" err="1"/>
              <a:t>est</a:t>
            </a:r>
            <a:r>
              <a:rPr lang="en-US" dirty="0"/>
              <a:t> de </a:t>
            </a:r>
            <a:r>
              <a:rPr lang="en-US" dirty="0" err="1"/>
              <a:t>reconnaître</a:t>
            </a:r>
            <a:r>
              <a:rPr lang="en-US" dirty="0"/>
              <a:t> et de </a:t>
            </a:r>
            <a:r>
              <a:rPr lang="en-US" dirty="0" err="1"/>
              <a:t>rendre</a:t>
            </a:r>
            <a:r>
              <a:rPr lang="en-US" dirty="0"/>
              <a:t> visible le travail </a:t>
            </a:r>
            <a:r>
              <a:rPr lang="en-US" dirty="0" err="1"/>
              <a:t>essentiel</a:t>
            </a:r>
            <a:r>
              <a:rPr lang="en-US" dirty="0"/>
              <a:t> qui </a:t>
            </a:r>
            <a:r>
              <a:rPr lang="en-US" dirty="0" err="1"/>
              <a:t>soutient</a:t>
            </a:r>
            <a:r>
              <a:rPr lang="en-US" dirty="0"/>
              <a:t> et fait </a:t>
            </a:r>
            <a:r>
              <a:rPr lang="en-US" dirty="0" err="1"/>
              <a:t>avancer</a:t>
            </a:r>
            <a:r>
              <a:rPr lang="en-US" dirty="0"/>
              <a:t> le réseau.</a:t>
            </a:r>
          </a:p>
          <a:p>
            <a:pPr>
              <a:buNone/>
            </a:pPr>
            <a:r>
              <a:rPr lang="en-US" dirty="0"/>
              <a:t>Dans </a:t>
            </a:r>
            <a:r>
              <a:rPr lang="en-US" dirty="0" err="1"/>
              <a:t>ce</a:t>
            </a:r>
            <a:r>
              <a:rPr lang="en-US" dirty="0"/>
              <a:t> </a:t>
            </a:r>
            <a:r>
              <a:rPr lang="en-US" dirty="0" err="1"/>
              <a:t>contexte</a:t>
            </a:r>
            <a:r>
              <a:rPr lang="en-US" dirty="0"/>
              <a:t>, nous </a:t>
            </a:r>
            <a:r>
              <a:rPr lang="en-US" dirty="0" err="1"/>
              <a:t>partageons</a:t>
            </a:r>
            <a:r>
              <a:rPr lang="en-US" dirty="0"/>
              <a:t> </a:t>
            </a:r>
            <a:r>
              <a:rPr lang="en-US" dirty="0" err="1"/>
              <a:t>une</a:t>
            </a:r>
            <a:r>
              <a:rPr lang="en-US" dirty="0"/>
              <a:t> </a:t>
            </a:r>
            <a:r>
              <a:rPr lang="en-US" dirty="0" err="1"/>
              <a:t>présentation</a:t>
            </a:r>
            <a:r>
              <a:rPr lang="en-US" dirty="0"/>
              <a:t> qui </a:t>
            </a:r>
            <a:r>
              <a:rPr lang="en-US" dirty="0" err="1"/>
              <a:t>décrit</a:t>
            </a:r>
            <a:r>
              <a:rPr lang="en-US" dirty="0"/>
              <a:t> la structure de leadership et </a:t>
            </a:r>
            <a:r>
              <a:rPr lang="en-US" dirty="0" err="1"/>
              <a:t>annonce</a:t>
            </a:r>
            <a:r>
              <a:rPr lang="en-US" dirty="0"/>
              <a:t> </a:t>
            </a:r>
            <a:r>
              <a:rPr lang="en-US" dirty="0" err="1"/>
              <a:t>l’ouverture</a:t>
            </a:r>
            <a:r>
              <a:rPr lang="en-US" dirty="0"/>
              <a:t> de deux nouveaux </a:t>
            </a:r>
            <a:r>
              <a:rPr lang="en-US" dirty="0" err="1"/>
              <a:t>postes</a:t>
            </a:r>
            <a:r>
              <a:rPr lang="en-US" dirty="0"/>
              <a:t> pour </a:t>
            </a:r>
            <a:r>
              <a:rPr lang="en-US" dirty="0" err="1"/>
              <a:t>lesquels</a:t>
            </a:r>
            <a:r>
              <a:rPr lang="en-US" dirty="0"/>
              <a:t> nous </a:t>
            </a:r>
            <a:r>
              <a:rPr lang="en-US" dirty="0" err="1"/>
              <a:t>recrutons</a:t>
            </a:r>
            <a:r>
              <a:rPr lang="en-US" dirty="0"/>
              <a:t>. Les </a:t>
            </a:r>
            <a:r>
              <a:rPr lang="en-US" dirty="0" err="1"/>
              <a:t>rôles</a:t>
            </a:r>
            <a:r>
              <a:rPr lang="en-US" dirty="0"/>
              <a:t> </a:t>
            </a:r>
            <a:r>
              <a:rPr lang="en-US" dirty="0" err="1"/>
              <a:t>ont</a:t>
            </a:r>
            <a:r>
              <a:rPr lang="en-US" dirty="0"/>
              <a:t> </a:t>
            </a:r>
            <a:r>
              <a:rPr lang="en-US" dirty="0" err="1"/>
              <a:t>été</a:t>
            </a:r>
            <a:r>
              <a:rPr lang="en-US" dirty="0"/>
              <a:t> </a:t>
            </a:r>
            <a:r>
              <a:rPr lang="en-US" dirty="0" err="1"/>
              <a:t>pensés</a:t>
            </a:r>
            <a:r>
              <a:rPr lang="en-US" dirty="0"/>
              <a:t> pour </a:t>
            </a:r>
            <a:r>
              <a:rPr lang="en-US" dirty="0" err="1"/>
              <a:t>être</a:t>
            </a:r>
            <a:r>
              <a:rPr lang="en-US" dirty="0"/>
              <a:t> </a:t>
            </a:r>
            <a:r>
              <a:rPr lang="en-US" dirty="0" err="1"/>
              <a:t>inclusifs</a:t>
            </a:r>
            <a:r>
              <a:rPr lang="en-US" dirty="0"/>
              <a:t> et </a:t>
            </a:r>
            <a:r>
              <a:rPr lang="en-US" dirty="0" err="1"/>
              <a:t>accessibles</a:t>
            </a:r>
            <a:r>
              <a:rPr lang="en-US" dirty="0"/>
              <a:t>, et nous </a:t>
            </a:r>
            <a:r>
              <a:rPr lang="en-US" dirty="0" err="1"/>
              <a:t>encourageons</a:t>
            </a:r>
            <a:r>
              <a:rPr lang="en-US" dirty="0"/>
              <a:t> toute </a:t>
            </a:r>
            <a:r>
              <a:rPr lang="en-US" dirty="0" err="1"/>
              <a:t>personne</a:t>
            </a:r>
            <a:r>
              <a:rPr lang="en-US" dirty="0"/>
              <a:t> </a:t>
            </a:r>
            <a:r>
              <a:rPr lang="en-US" dirty="0" err="1"/>
              <a:t>intéressée</a:t>
            </a:r>
            <a:r>
              <a:rPr lang="en-US" dirty="0"/>
              <a:t> à poser </a:t>
            </a:r>
            <a:r>
              <a:rPr lang="en-US" dirty="0" err="1"/>
              <a:t>sa</a:t>
            </a:r>
            <a:r>
              <a:rPr lang="en-US" dirty="0"/>
              <a:t> candidature — </a:t>
            </a:r>
            <a:r>
              <a:rPr lang="en-US" dirty="0" err="1"/>
              <a:t>même</a:t>
            </a:r>
            <a:r>
              <a:rPr lang="en-US" dirty="0"/>
              <a:t> </a:t>
            </a:r>
            <a:r>
              <a:rPr lang="en-US" dirty="0" err="1"/>
              <a:t>si</a:t>
            </a:r>
            <a:r>
              <a:rPr lang="en-US" dirty="0"/>
              <a:t> </a:t>
            </a:r>
            <a:r>
              <a:rPr lang="en-US" dirty="0" err="1"/>
              <a:t>elle</a:t>
            </a:r>
            <a:r>
              <a:rPr lang="en-US" dirty="0"/>
              <a:t> ne se sent pas encore </a:t>
            </a:r>
            <a:r>
              <a:rPr lang="en-US" dirty="0" err="1"/>
              <a:t>pleinement</a:t>
            </a:r>
            <a:r>
              <a:rPr lang="en-US" dirty="0"/>
              <a:t> </a:t>
            </a:r>
            <a:r>
              <a:rPr lang="en-US" dirty="0" err="1"/>
              <a:t>qualifiée</a:t>
            </a:r>
            <a:r>
              <a:rPr lang="en-US" dirty="0"/>
              <a:t>. </a:t>
            </a:r>
            <a:r>
              <a:rPr lang="en-US" dirty="0" err="1"/>
              <a:t>L’engagement</a:t>
            </a:r>
            <a:r>
              <a:rPr lang="en-US" dirty="0"/>
              <a:t>, la </a:t>
            </a:r>
            <a:r>
              <a:rPr lang="en-US" dirty="0" err="1"/>
              <a:t>curiosité</a:t>
            </a:r>
            <a:r>
              <a:rPr lang="en-US" dirty="0"/>
              <a:t> et la </a:t>
            </a:r>
            <a:r>
              <a:rPr lang="en-US" dirty="0" err="1"/>
              <a:t>volonté</a:t>
            </a:r>
            <a:r>
              <a:rPr lang="en-US" dirty="0"/>
              <a:t> </a:t>
            </a:r>
            <a:r>
              <a:rPr lang="en-US" dirty="0" err="1"/>
              <a:t>d’apprendre</a:t>
            </a:r>
            <a:r>
              <a:rPr lang="en-US" dirty="0"/>
              <a:t> </a:t>
            </a:r>
            <a:r>
              <a:rPr lang="en-US" dirty="0" err="1"/>
              <a:t>sont</a:t>
            </a:r>
            <a:r>
              <a:rPr lang="en-US" dirty="0"/>
              <a:t> </a:t>
            </a:r>
            <a:r>
              <a:rPr lang="en-US" dirty="0" err="1"/>
              <a:t>essentiels</a:t>
            </a:r>
            <a:r>
              <a:rPr lang="en-US" dirty="0"/>
              <a:t>, et nous </a:t>
            </a:r>
            <a:r>
              <a:rPr lang="en-US" dirty="0" err="1"/>
              <a:t>souhaitons</a:t>
            </a:r>
            <a:r>
              <a:rPr lang="en-US" dirty="0"/>
              <a:t> </a:t>
            </a:r>
            <a:r>
              <a:rPr lang="en-US" dirty="0" err="1"/>
              <a:t>accompagner</a:t>
            </a:r>
            <a:r>
              <a:rPr lang="en-US" dirty="0"/>
              <a:t> les </a:t>
            </a:r>
            <a:r>
              <a:rPr lang="en-US" dirty="0" err="1"/>
              <a:t>personnes</a:t>
            </a:r>
            <a:r>
              <a:rPr lang="en-US" dirty="0"/>
              <a:t> </a:t>
            </a:r>
            <a:r>
              <a:rPr lang="en-US" dirty="0" err="1"/>
              <a:t>retenues</a:t>
            </a:r>
            <a:r>
              <a:rPr lang="en-US" dirty="0"/>
              <a:t> par des </a:t>
            </a:r>
            <a:r>
              <a:rPr lang="en-US" dirty="0" err="1"/>
              <a:t>opportunités</a:t>
            </a:r>
            <a:r>
              <a:rPr lang="en-US" dirty="0"/>
              <a:t> de formation et de </a:t>
            </a:r>
            <a:r>
              <a:rPr lang="en-US" dirty="0" err="1"/>
              <a:t>mentorat</a:t>
            </a:r>
            <a:r>
              <a:rPr lang="en-US" dirty="0"/>
              <a:t> </a:t>
            </a:r>
            <a:r>
              <a:rPr lang="en-US" dirty="0" err="1"/>
              <a:t>lorsque</a:t>
            </a:r>
            <a:r>
              <a:rPr lang="en-US" dirty="0"/>
              <a:t> </a:t>
            </a:r>
            <a:r>
              <a:rPr lang="en-US" dirty="0" err="1"/>
              <a:t>cela</a:t>
            </a:r>
            <a:r>
              <a:rPr lang="en-US" dirty="0"/>
              <a:t> </a:t>
            </a:r>
            <a:r>
              <a:rPr lang="en-US" dirty="0" err="1"/>
              <a:t>est</a:t>
            </a:r>
            <a:r>
              <a:rPr lang="en-US" dirty="0"/>
              <a:t> possible.</a:t>
            </a:r>
          </a:p>
          <a:p>
            <a:pPr>
              <a:buNone/>
            </a:pPr>
            <a:r>
              <a:rPr lang="en-US" dirty="0"/>
              <a:t>Il </a:t>
            </a:r>
            <a:r>
              <a:rPr lang="en-US" dirty="0" err="1"/>
              <a:t>s’agit</a:t>
            </a:r>
            <a:r>
              <a:rPr lang="en-US" dirty="0"/>
              <a:t> </a:t>
            </a:r>
            <a:r>
              <a:rPr lang="en-US" dirty="0" err="1"/>
              <a:t>d’une</a:t>
            </a:r>
            <a:r>
              <a:rPr lang="en-US" dirty="0"/>
              <a:t> première étape : nous </a:t>
            </a:r>
            <a:r>
              <a:rPr lang="en-US" dirty="0" err="1"/>
              <a:t>avons</a:t>
            </a:r>
            <a:r>
              <a:rPr lang="en-US" dirty="0"/>
              <a:t> </a:t>
            </a:r>
            <a:r>
              <a:rPr lang="en-US" dirty="0" err="1"/>
              <a:t>volontairement</a:t>
            </a:r>
            <a:r>
              <a:rPr lang="en-US" dirty="0"/>
              <a:t> </a:t>
            </a:r>
            <a:r>
              <a:rPr lang="en-US" dirty="0" err="1"/>
              <a:t>commencé</a:t>
            </a:r>
            <a:r>
              <a:rPr lang="en-US" dirty="0"/>
              <a:t> avec un </a:t>
            </a:r>
            <a:r>
              <a:rPr lang="en-US" dirty="0" err="1"/>
              <a:t>nombre</a:t>
            </a:r>
            <a:r>
              <a:rPr lang="en-US" dirty="0"/>
              <a:t> </a:t>
            </a:r>
            <a:r>
              <a:rPr lang="en-US" dirty="0" err="1"/>
              <a:t>limité</a:t>
            </a:r>
            <a:r>
              <a:rPr lang="en-US" dirty="0"/>
              <a:t> de </a:t>
            </a:r>
            <a:r>
              <a:rPr lang="en-US" dirty="0" err="1"/>
              <a:t>rôles</a:t>
            </a:r>
            <a:r>
              <a:rPr lang="en-US" dirty="0"/>
              <a:t> </a:t>
            </a:r>
            <a:r>
              <a:rPr lang="en-US" dirty="0" err="1"/>
              <a:t>afin</a:t>
            </a:r>
            <a:r>
              <a:rPr lang="en-US" dirty="0"/>
              <a:t> de </a:t>
            </a:r>
            <a:r>
              <a:rPr lang="en-US" dirty="0" err="1"/>
              <a:t>permettre</a:t>
            </a:r>
            <a:r>
              <a:rPr lang="en-US" dirty="0"/>
              <a:t> </a:t>
            </a:r>
            <a:r>
              <a:rPr lang="en-US" dirty="0" err="1"/>
              <a:t>une</a:t>
            </a:r>
            <a:r>
              <a:rPr lang="en-US" dirty="0"/>
              <a:t> </a:t>
            </a:r>
            <a:r>
              <a:rPr lang="en-US" dirty="0" err="1"/>
              <a:t>croissance</a:t>
            </a:r>
            <a:r>
              <a:rPr lang="en-US" dirty="0"/>
              <a:t> progressive, </a:t>
            </a:r>
            <a:r>
              <a:rPr lang="en-US" dirty="0" err="1"/>
              <a:t>réfléchie</a:t>
            </a:r>
            <a:r>
              <a:rPr lang="en-US" dirty="0"/>
              <a:t> et durable. Notre ambition </a:t>
            </a:r>
            <a:r>
              <a:rPr lang="en-US" dirty="0" err="1"/>
              <a:t>est</a:t>
            </a:r>
            <a:r>
              <a:rPr lang="en-US" dirty="0"/>
              <a:t> de </a:t>
            </a:r>
            <a:r>
              <a:rPr lang="en-US" dirty="0" err="1"/>
              <a:t>construire</a:t>
            </a:r>
            <a:r>
              <a:rPr lang="en-US" dirty="0"/>
              <a:t> </a:t>
            </a:r>
            <a:r>
              <a:rPr lang="en-US" dirty="0" err="1"/>
              <a:t>une</a:t>
            </a:r>
            <a:r>
              <a:rPr lang="en-US" dirty="0"/>
              <a:t> structure de leadership participative, </a:t>
            </a:r>
            <a:r>
              <a:rPr lang="en-US" dirty="0" err="1"/>
              <a:t>transparente</a:t>
            </a:r>
            <a:r>
              <a:rPr lang="en-US" dirty="0"/>
              <a:t> et </a:t>
            </a:r>
            <a:r>
              <a:rPr lang="en-US" dirty="0" err="1"/>
              <a:t>représentative</a:t>
            </a:r>
            <a:r>
              <a:rPr lang="en-US" dirty="0"/>
              <a:t> de la </a:t>
            </a:r>
            <a:r>
              <a:rPr lang="en-US" dirty="0" err="1"/>
              <a:t>diversité</a:t>
            </a:r>
            <a:r>
              <a:rPr lang="en-US" dirty="0"/>
              <a:t> des perspectives à travers le continent </a:t>
            </a:r>
            <a:r>
              <a:rPr lang="en-US" dirty="0" err="1"/>
              <a:t>africain</a:t>
            </a:r>
            <a:r>
              <a:rPr lang="en-US" dirty="0"/>
              <a:t>. Cette </a:t>
            </a:r>
            <a:r>
              <a:rPr lang="en-US" dirty="0" err="1"/>
              <a:t>présentation</a:t>
            </a:r>
            <a:r>
              <a:rPr lang="en-US" dirty="0"/>
              <a:t> </a:t>
            </a:r>
            <a:r>
              <a:rPr lang="en-US" dirty="0" err="1"/>
              <a:t>détaille</a:t>
            </a:r>
            <a:r>
              <a:rPr lang="en-US" dirty="0"/>
              <a:t> la nouvelle structure, les </a:t>
            </a:r>
            <a:r>
              <a:rPr lang="en-US" dirty="0" err="1"/>
              <a:t>rôles</a:t>
            </a:r>
            <a:r>
              <a:rPr lang="en-US" dirty="0"/>
              <a:t> </a:t>
            </a:r>
            <a:r>
              <a:rPr lang="en-US" dirty="0" err="1"/>
              <a:t>disponibles</a:t>
            </a:r>
            <a:r>
              <a:rPr lang="en-US" dirty="0"/>
              <a:t> et les </a:t>
            </a:r>
            <a:r>
              <a:rPr lang="en-US" dirty="0" err="1"/>
              <a:t>responsabilités</a:t>
            </a:r>
            <a:r>
              <a:rPr lang="en-US" dirty="0"/>
              <a:t> </a:t>
            </a:r>
            <a:r>
              <a:rPr lang="en-US" dirty="0" err="1"/>
              <a:t>associées</a:t>
            </a:r>
            <a:r>
              <a:rPr lang="en-US" dirty="0"/>
              <a:t> ; un lien pour manifester </a:t>
            </a:r>
            <a:r>
              <a:rPr lang="en-US" dirty="0" err="1"/>
              <a:t>votre</a:t>
            </a:r>
            <a:r>
              <a:rPr lang="en-US" dirty="0"/>
              <a:t> </a:t>
            </a:r>
            <a:r>
              <a:rPr lang="en-US" dirty="0" err="1"/>
              <a:t>intérêt</a:t>
            </a:r>
            <a:r>
              <a:rPr lang="en-US" dirty="0"/>
              <a:t> </a:t>
            </a:r>
            <a:r>
              <a:rPr lang="en-US" dirty="0" err="1"/>
              <a:t>est</a:t>
            </a:r>
            <a:r>
              <a:rPr lang="en-US" dirty="0"/>
              <a:t> </a:t>
            </a:r>
            <a:r>
              <a:rPr lang="en-US" dirty="0" err="1"/>
              <a:t>proposé</a:t>
            </a:r>
            <a:r>
              <a:rPr lang="en-US" dirty="0"/>
              <a:t> </a:t>
            </a:r>
            <a:r>
              <a:rPr lang="en-US" dirty="0" err="1"/>
              <a:t>en</a:t>
            </a:r>
            <a:r>
              <a:rPr lang="en-US" dirty="0"/>
              <a:t> fin de document. Nous </a:t>
            </a:r>
            <a:r>
              <a:rPr lang="en-US" dirty="0" err="1"/>
              <a:t>espérons</a:t>
            </a:r>
            <a:r>
              <a:rPr lang="en-US" dirty="0"/>
              <a:t> </a:t>
            </a:r>
            <a:r>
              <a:rPr lang="en-US" dirty="0" err="1"/>
              <a:t>vivement</a:t>
            </a:r>
            <a:r>
              <a:rPr lang="en-US" dirty="0"/>
              <a:t> </a:t>
            </a:r>
            <a:r>
              <a:rPr lang="en-US" dirty="0" err="1"/>
              <a:t>recevoir</a:t>
            </a:r>
            <a:r>
              <a:rPr lang="en-US" dirty="0"/>
              <a:t> les candidatures de </a:t>
            </a:r>
            <a:r>
              <a:rPr lang="en-US" dirty="0" err="1"/>
              <a:t>toutes</a:t>
            </a:r>
            <a:r>
              <a:rPr lang="en-US" dirty="0"/>
              <a:t> les </a:t>
            </a:r>
            <a:r>
              <a:rPr lang="en-US" dirty="0" err="1"/>
              <a:t>personnes</a:t>
            </a:r>
            <a:r>
              <a:rPr lang="en-US" dirty="0"/>
              <a:t> </a:t>
            </a:r>
            <a:r>
              <a:rPr lang="en-US" dirty="0" err="1"/>
              <a:t>intéressées</a:t>
            </a:r>
            <a:r>
              <a:rPr lang="en-US" dirty="0"/>
              <a:t>.</a:t>
            </a:r>
          </a:p>
        </p:txBody>
      </p:sp>
      <p:sp>
        <p:nvSpPr>
          <p:cNvPr id="6" name="Freeform 3">
            <a:extLst>
              <a:ext uri="{FF2B5EF4-FFF2-40B4-BE49-F238E27FC236}">
                <a16:creationId xmlns:a16="http://schemas.microsoft.com/office/drawing/2014/main" id="{D626D664-C5B1-75BA-CC02-C77F17F3E706}"/>
              </a:ext>
            </a:extLst>
          </p:cNvPr>
          <p:cNvSpPr/>
          <p:nvPr/>
        </p:nvSpPr>
        <p:spPr>
          <a:xfrm>
            <a:off x="16887652" y="230814"/>
            <a:ext cx="1188850" cy="1595771"/>
          </a:xfrm>
          <a:custGeom>
            <a:avLst/>
            <a:gdLst/>
            <a:ahLst/>
            <a:cxnLst/>
            <a:rect l="l" t="t" r="r" b="b"/>
            <a:pathLst>
              <a:path w="1188850" h="1595771">
                <a:moveTo>
                  <a:pt x="0" y="0"/>
                </a:moveTo>
                <a:lnTo>
                  <a:pt x="1188850" y="0"/>
                </a:lnTo>
                <a:lnTo>
                  <a:pt x="1188850" y="1595772"/>
                </a:lnTo>
                <a:lnTo>
                  <a:pt x="0" y="1595772"/>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92249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2417" y="529676"/>
            <a:ext cx="13754373" cy="9578937"/>
          </a:xfrm>
          <a:custGeom>
            <a:avLst/>
            <a:gdLst/>
            <a:ahLst/>
            <a:cxnLst/>
            <a:rect l="l" t="t" r="r" b="b"/>
            <a:pathLst>
              <a:path w="13754373" h="9578937">
                <a:moveTo>
                  <a:pt x="0" y="0"/>
                </a:moveTo>
                <a:lnTo>
                  <a:pt x="13754374" y="0"/>
                </a:lnTo>
                <a:lnTo>
                  <a:pt x="13754374" y="9578936"/>
                </a:lnTo>
                <a:lnTo>
                  <a:pt x="0" y="9578936"/>
                </a:lnTo>
                <a:lnTo>
                  <a:pt x="0" y="0"/>
                </a:lnTo>
                <a:close/>
              </a:path>
            </a:pathLst>
          </a:custGeom>
          <a:blipFill>
            <a:blip r:embed="rId2"/>
            <a:stretch>
              <a:fillRect l="-760" t="-5437"/>
            </a:stretch>
          </a:blipFill>
        </p:spPr>
        <p:txBody>
          <a:bodyPr/>
          <a:lstStyle/>
          <a:p>
            <a:endParaRPr lang="en-US"/>
          </a:p>
        </p:txBody>
      </p:sp>
      <p:sp>
        <p:nvSpPr>
          <p:cNvPr id="3" name="Freeform 3"/>
          <p:cNvSpPr/>
          <p:nvPr/>
        </p:nvSpPr>
        <p:spPr>
          <a:xfrm>
            <a:off x="446579" y="529676"/>
            <a:ext cx="3275084" cy="3398672"/>
          </a:xfrm>
          <a:custGeom>
            <a:avLst/>
            <a:gdLst/>
            <a:ahLst/>
            <a:cxnLst/>
            <a:rect l="l" t="t" r="r" b="b"/>
            <a:pathLst>
              <a:path w="3275084" h="3398672">
                <a:moveTo>
                  <a:pt x="0" y="0"/>
                </a:moveTo>
                <a:lnTo>
                  <a:pt x="3275084" y="0"/>
                </a:lnTo>
                <a:lnTo>
                  <a:pt x="3275084" y="3398672"/>
                </a:lnTo>
                <a:lnTo>
                  <a:pt x="0" y="33986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054137" y="7648869"/>
            <a:ext cx="1864764" cy="2252415"/>
          </a:xfrm>
          <a:custGeom>
            <a:avLst/>
            <a:gdLst/>
            <a:ahLst/>
            <a:cxnLst/>
            <a:rect l="l" t="t" r="r" b="b"/>
            <a:pathLst>
              <a:path w="1864764" h="2252415">
                <a:moveTo>
                  <a:pt x="0" y="0"/>
                </a:moveTo>
                <a:lnTo>
                  <a:pt x="1864764" y="0"/>
                </a:lnTo>
                <a:lnTo>
                  <a:pt x="1864764" y="2252415"/>
                </a:lnTo>
                <a:lnTo>
                  <a:pt x="0" y="2252415"/>
                </a:lnTo>
                <a:lnTo>
                  <a:pt x="0" y="0"/>
                </a:lnTo>
                <a:close/>
              </a:path>
            </a:pathLst>
          </a:custGeom>
          <a:blipFill>
            <a:blip r:embed="rId5"/>
            <a:stretch>
              <a:fillRect t="-3585" b="-3585"/>
            </a:stretch>
          </a:blipFill>
        </p:spPr>
        <p:txBody>
          <a:bodyPr/>
          <a:lstStyle/>
          <a:p>
            <a:endParaRPr lang="en-US"/>
          </a:p>
        </p:txBody>
      </p:sp>
      <p:grpSp>
        <p:nvGrpSpPr>
          <p:cNvPr id="5" name="Group 5"/>
          <p:cNvGrpSpPr/>
          <p:nvPr/>
        </p:nvGrpSpPr>
        <p:grpSpPr>
          <a:xfrm>
            <a:off x="7559340" y="-535207"/>
            <a:ext cx="13000469" cy="4027496"/>
            <a:chOff x="0" y="0"/>
            <a:chExt cx="17333958" cy="5369994"/>
          </a:xfrm>
        </p:grpSpPr>
        <p:sp>
          <p:nvSpPr>
            <p:cNvPr id="6" name="TextBox 6"/>
            <p:cNvSpPr txBox="1"/>
            <p:nvPr/>
          </p:nvSpPr>
          <p:spPr>
            <a:xfrm>
              <a:off x="0" y="371475"/>
              <a:ext cx="17333958" cy="3563709"/>
            </a:xfrm>
            <a:prstGeom prst="rect">
              <a:avLst/>
            </a:prstGeom>
          </p:spPr>
          <p:txBody>
            <a:bodyPr lIns="0" tIns="0" rIns="0" bIns="0" rtlCol="0" anchor="t">
              <a:spAutoFit/>
            </a:bodyPr>
            <a:lstStyle/>
            <a:p>
              <a:pPr algn="ctr">
                <a:lnSpc>
                  <a:spcPts val="19394"/>
                </a:lnSpc>
              </a:pPr>
              <a:r>
                <a:rPr lang="en-US" sz="19394" b="1">
                  <a:solidFill>
                    <a:srgbClr val="000000"/>
                  </a:solidFill>
                  <a:latin typeface="Lato Heavy"/>
                  <a:ea typeface="Lato Heavy"/>
                  <a:cs typeface="Lato Heavy"/>
                  <a:sym typeface="Lato Heavy"/>
                </a:rPr>
                <a:t>Overall</a:t>
              </a:r>
            </a:p>
          </p:txBody>
        </p:sp>
        <p:sp>
          <p:nvSpPr>
            <p:cNvPr id="7" name="TextBox 7"/>
            <p:cNvSpPr txBox="1"/>
            <p:nvPr/>
          </p:nvSpPr>
          <p:spPr>
            <a:xfrm>
              <a:off x="0" y="3875967"/>
              <a:ext cx="17333958" cy="1494027"/>
            </a:xfrm>
            <a:prstGeom prst="rect">
              <a:avLst/>
            </a:prstGeom>
          </p:spPr>
          <p:txBody>
            <a:bodyPr lIns="0" tIns="0" rIns="0" bIns="0" rtlCol="0" anchor="t">
              <a:spAutoFit/>
            </a:bodyPr>
            <a:lstStyle/>
            <a:p>
              <a:pPr algn="ctr">
                <a:lnSpc>
                  <a:spcPts val="8454"/>
                </a:lnSpc>
              </a:pPr>
              <a:r>
                <a:rPr lang="en-US" sz="7686" b="1" i="1" spc="330">
                  <a:solidFill>
                    <a:srgbClr val="000000"/>
                  </a:solidFill>
                  <a:latin typeface="Lato Bold Italics"/>
                  <a:ea typeface="Lato Bold Italics"/>
                  <a:cs typeface="Lato Bold Italics"/>
                  <a:sym typeface="Lato Bold Italics"/>
                </a:rPr>
                <a:t>STRUCTURE</a:t>
              </a:r>
            </a:p>
          </p:txBody>
        </p:sp>
      </p:grpSp>
      <p:sp>
        <p:nvSpPr>
          <p:cNvPr id="8" name="TextBox 8"/>
          <p:cNvSpPr txBox="1"/>
          <p:nvPr/>
        </p:nvSpPr>
        <p:spPr>
          <a:xfrm>
            <a:off x="446579" y="1411866"/>
            <a:ext cx="3275084" cy="1251584"/>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New positions are in green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06429" y="8271764"/>
            <a:ext cx="1433257" cy="1719908"/>
          </a:xfrm>
          <a:custGeom>
            <a:avLst/>
            <a:gdLst/>
            <a:ahLst/>
            <a:cxnLst/>
            <a:rect l="l" t="t" r="r" b="b"/>
            <a:pathLst>
              <a:path w="1433257" h="1719908">
                <a:moveTo>
                  <a:pt x="0" y="0"/>
                </a:moveTo>
                <a:lnTo>
                  <a:pt x="1433256" y="0"/>
                </a:lnTo>
                <a:lnTo>
                  <a:pt x="1433256" y="1719908"/>
                </a:lnTo>
                <a:lnTo>
                  <a:pt x="0" y="1719908"/>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2676893" y="3064323"/>
            <a:ext cx="5262793" cy="4044054"/>
          </a:xfrm>
          <a:prstGeom prst="rect">
            <a:avLst/>
          </a:prstGeom>
        </p:spPr>
        <p:txBody>
          <a:bodyPr lIns="0" tIns="0" rIns="0" bIns="0" rtlCol="0" anchor="t">
            <a:spAutoFit/>
          </a:bodyPr>
          <a:lstStyle/>
          <a:p>
            <a:pPr algn="ctr">
              <a:lnSpc>
                <a:spcPts val="8099"/>
              </a:lnSpc>
              <a:spcBef>
                <a:spcPct val="0"/>
              </a:spcBef>
            </a:pPr>
            <a:r>
              <a:rPr lang="en-US" sz="5785" b="1">
                <a:solidFill>
                  <a:srgbClr val="000000"/>
                </a:solidFill>
                <a:latin typeface="Canva Sans Bold"/>
                <a:ea typeface="Canva Sans Bold"/>
                <a:cs typeface="Canva Sans Bold"/>
                <a:sym typeface="Canva Sans Bold"/>
              </a:rPr>
              <a:t>Table of positions (yellow are open) </a:t>
            </a:r>
          </a:p>
        </p:txBody>
      </p:sp>
      <p:pic>
        <p:nvPicPr>
          <p:cNvPr id="5" name="Picture 4">
            <a:extLst>
              <a:ext uri="{FF2B5EF4-FFF2-40B4-BE49-F238E27FC236}">
                <a16:creationId xmlns:a16="http://schemas.microsoft.com/office/drawing/2014/main" id="{208A8480-0C5D-D253-B997-62AE0892AAEC}"/>
              </a:ext>
            </a:extLst>
          </p:cNvPr>
          <p:cNvPicPr>
            <a:picLocks noChangeAspect="1"/>
          </p:cNvPicPr>
          <p:nvPr/>
        </p:nvPicPr>
        <p:blipFill>
          <a:blip r:embed="rId3"/>
          <a:stretch>
            <a:fillRect/>
          </a:stretch>
        </p:blipFill>
        <p:spPr>
          <a:xfrm>
            <a:off x="1066800" y="1028700"/>
            <a:ext cx="10591800" cy="86124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448130" y="7137785"/>
            <a:ext cx="3141342" cy="3149215"/>
          </a:xfrm>
          <a:custGeom>
            <a:avLst/>
            <a:gdLst/>
            <a:ahLst/>
            <a:cxnLst/>
            <a:rect l="l" t="t" r="r" b="b"/>
            <a:pathLst>
              <a:path w="3141342" h="3149215">
                <a:moveTo>
                  <a:pt x="0" y="0"/>
                </a:moveTo>
                <a:lnTo>
                  <a:pt x="3141342" y="0"/>
                </a:lnTo>
                <a:lnTo>
                  <a:pt x="3141342" y="3149215"/>
                </a:lnTo>
                <a:lnTo>
                  <a:pt x="0" y="3149215"/>
                </a:lnTo>
                <a:lnTo>
                  <a:pt x="0" y="0"/>
                </a:lnTo>
                <a:close/>
              </a:path>
            </a:pathLst>
          </a:custGeom>
          <a:blipFill>
            <a:blip r:embed="rId2"/>
            <a:stretch>
              <a:fillRect/>
            </a:stretch>
          </a:blipFill>
        </p:spPr>
        <p:txBody>
          <a:bodyPr/>
          <a:lstStyle/>
          <a:p>
            <a:endParaRPr lang="en-US"/>
          </a:p>
        </p:txBody>
      </p:sp>
      <p:sp>
        <p:nvSpPr>
          <p:cNvPr id="4" name="Freeform 4"/>
          <p:cNvSpPr/>
          <p:nvPr/>
        </p:nvSpPr>
        <p:spPr>
          <a:xfrm>
            <a:off x="15964047" y="268007"/>
            <a:ext cx="2109508" cy="2786362"/>
          </a:xfrm>
          <a:custGeom>
            <a:avLst/>
            <a:gdLst/>
            <a:ahLst/>
            <a:cxnLst/>
            <a:rect l="l" t="t" r="r" b="b"/>
            <a:pathLst>
              <a:path w="2109508" h="2786362">
                <a:moveTo>
                  <a:pt x="0" y="0"/>
                </a:moveTo>
                <a:lnTo>
                  <a:pt x="2109508" y="0"/>
                </a:lnTo>
                <a:lnTo>
                  <a:pt x="2109508" y="2786362"/>
                </a:lnTo>
                <a:lnTo>
                  <a:pt x="0" y="2786362"/>
                </a:lnTo>
                <a:lnTo>
                  <a:pt x="0" y="0"/>
                </a:lnTo>
                <a:close/>
              </a:path>
            </a:pathLst>
          </a:custGeom>
          <a:blipFill>
            <a:blip r:embed="rId3"/>
            <a:stretch>
              <a:fillRect/>
            </a:stretch>
          </a:blipFill>
        </p:spPr>
        <p:txBody>
          <a:bodyPr/>
          <a:lstStyle/>
          <a:p>
            <a:endParaRPr lang="en-US"/>
          </a:p>
        </p:txBody>
      </p:sp>
      <p:sp>
        <p:nvSpPr>
          <p:cNvPr id="5" name="TextBox 5"/>
          <p:cNvSpPr txBox="1"/>
          <p:nvPr/>
        </p:nvSpPr>
        <p:spPr>
          <a:xfrm rot="-118970">
            <a:off x="13695938" y="7480390"/>
            <a:ext cx="6644078" cy="1663464"/>
          </a:xfrm>
          <a:prstGeom prst="rect">
            <a:avLst/>
          </a:prstGeom>
        </p:spPr>
        <p:txBody>
          <a:bodyPr lIns="0" tIns="0" rIns="0" bIns="0" rtlCol="0" anchor="t">
            <a:spAutoFit/>
          </a:bodyPr>
          <a:lstStyle/>
          <a:p>
            <a:pPr algn="ctr">
              <a:lnSpc>
                <a:spcPts val="3267"/>
              </a:lnSpc>
            </a:pPr>
            <a:r>
              <a:rPr lang="en-US" sz="2334" b="1">
                <a:solidFill>
                  <a:srgbClr val="000000"/>
                </a:solidFill>
                <a:latin typeface="Canva Sans Bold"/>
                <a:ea typeface="Canva Sans Bold"/>
                <a:cs typeface="Canva Sans Bold"/>
                <a:sym typeface="Canva Sans Bold"/>
              </a:rPr>
              <a:t>Overview of </a:t>
            </a:r>
          </a:p>
          <a:p>
            <a:pPr algn="ctr">
              <a:lnSpc>
                <a:spcPts val="3267"/>
              </a:lnSpc>
            </a:pPr>
            <a:r>
              <a:rPr lang="en-US" sz="2334" b="1">
                <a:solidFill>
                  <a:srgbClr val="000000"/>
                </a:solidFill>
                <a:latin typeface="Canva Sans Bold"/>
                <a:ea typeface="Canva Sans Bold"/>
                <a:cs typeface="Canva Sans Bold"/>
                <a:sym typeface="Canva Sans Bold"/>
              </a:rPr>
              <a:t>meetings</a:t>
            </a:r>
          </a:p>
          <a:p>
            <a:pPr algn="ctr">
              <a:lnSpc>
                <a:spcPts val="3408"/>
              </a:lnSpc>
            </a:pPr>
            <a:r>
              <a:rPr lang="en-US" sz="2434" b="1">
                <a:solidFill>
                  <a:srgbClr val="000000"/>
                </a:solidFill>
                <a:latin typeface="Canva Sans Bold"/>
                <a:ea typeface="Canva Sans Bold"/>
                <a:cs typeface="Canva Sans Bold"/>
                <a:sym typeface="Canva Sans Bold"/>
              </a:rPr>
              <a:t>and </a:t>
            </a:r>
          </a:p>
          <a:p>
            <a:pPr algn="ctr">
              <a:lnSpc>
                <a:spcPts val="3408"/>
              </a:lnSpc>
            </a:pPr>
            <a:r>
              <a:rPr lang="en-US" sz="2434" b="1">
                <a:solidFill>
                  <a:srgbClr val="000000"/>
                </a:solidFill>
                <a:latin typeface="Canva Sans Bold"/>
                <a:ea typeface="Canva Sans Bold"/>
                <a:cs typeface="Canva Sans Bold"/>
                <a:sym typeface="Canva Sans Bold"/>
              </a:rPr>
              <a:t>responsibilities </a:t>
            </a:r>
          </a:p>
        </p:txBody>
      </p:sp>
      <p:pic>
        <p:nvPicPr>
          <p:cNvPr id="6" name="Picture 5">
            <a:extLst>
              <a:ext uri="{FF2B5EF4-FFF2-40B4-BE49-F238E27FC236}">
                <a16:creationId xmlns:a16="http://schemas.microsoft.com/office/drawing/2014/main" id="{A24CE414-B459-B579-1FD9-ABF909759E79}"/>
              </a:ext>
            </a:extLst>
          </p:cNvPr>
          <p:cNvPicPr>
            <a:picLocks noChangeAspect="1"/>
          </p:cNvPicPr>
          <p:nvPr/>
        </p:nvPicPr>
        <p:blipFill>
          <a:blip r:embed="rId4"/>
          <a:stretch>
            <a:fillRect/>
          </a:stretch>
        </p:blipFill>
        <p:spPr>
          <a:xfrm>
            <a:off x="209365" y="1307"/>
            <a:ext cx="18354945" cy="1028569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0967" y="4813405"/>
            <a:ext cx="10251808" cy="5396549"/>
          </a:xfrm>
          <a:custGeom>
            <a:avLst/>
            <a:gdLst/>
            <a:ahLst/>
            <a:cxnLst/>
            <a:rect l="l" t="t" r="r" b="b"/>
            <a:pathLst>
              <a:path w="10251808" h="5396549">
                <a:moveTo>
                  <a:pt x="0" y="0"/>
                </a:moveTo>
                <a:lnTo>
                  <a:pt x="10251808" y="0"/>
                </a:lnTo>
                <a:lnTo>
                  <a:pt x="10251808" y="5396549"/>
                </a:lnTo>
                <a:lnTo>
                  <a:pt x="0" y="5396549"/>
                </a:lnTo>
                <a:lnTo>
                  <a:pt x="0" y="0"/>
                </a:lnTo>
                <a:close/>
              </a:path>
            </a:pathLst>
          </a:custGeom>
          <a:blipFill>
            <a:blip r:embed="rId2"/>
            <a:stretch>
              <a:fillRect t="-12735" b="-12735"/>
            </a:stretch>
          </a:blipFill>
        </p:spPr>
        <p:txBody>
          <a:bodyPr/>
          <a:lstStyle/>
          <a:p>
            <a:endParaRPr lang="en-US"/>
          </a:p>
        </p:txBody>
      </p:sp>
      <p:sp>
        <p:nvSpPr>
          <p:cNvPr id="3" name="Freeform 3"/>
          <p:cNvSpPr/>
          <p:nvPr/>
        </p:nvSpPr>
        <p:spPr>
          <a:xfrm>
            <a:off x="10176895" y="5143500"/>
            <a:ext cx="4284227" cy="3068578"/>
          </a:xfrm>
          <a:custGeom>
            <a:avLst/>
            <a:gdLst/>
            <a:ahLst/>
            <a:cxnLst/>
            <a:rect l="l" t="t" r="r" b="b"/>
            <a:pathLst>
              <a:path w="4284227" h="3068578">
                <a:moveTo>
                  <a:pt x="0" y="0"/>
                </a:moveTo>
                <a:lnTo>
                  <a:pt x="4284228" y="0"/>
                </a:lnTo>
                <a:lnTo>
                  <a:pt x="4284228" y="3068578"/>
                </a:lnTo>
                <a:lnTo>
                  <a:pt x="0" y="3068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461123" y="4813405"/>
            <a:ext cx="3275084" cy="3398672"/>
          </a:xfrm>
          <a:custGeom>
            <a:avLst/>
            <a:gdLst/>
            <a:ahLst/>
            <a:cxnLst/>
            <a:rect l="l" t="t" r="r" b="b"/>
            <a:pathLst>
              <a:path w="3275084" h="3398672">
                <a:moveTo>
                  <a:pt x="0" y="0"/>
                </a:moveTo>
                <a:lnTo>
                  <a:pt x="3275084" y="0"/>
                </a:lnTo>
                <a:lnTo>
                  <a:pt x="3275084" y="3398673"/>
                </a:lnTo>
                <a:lnTo>
                  <a:pt x="0" y="33986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360378" y="8212078"/>
            <a:ext cx="1375828" cy="1758247"/>
          </a:xfrm>
          <a:custGeom>
            <a:avLst/>
            <a:gdLst/>
            <a:ahLst/>
            <a:cxnLst/>
            <a:rect l="l" t="t" r="r" b="b"/>
            <a:pathLst>
              <a:path w="1375828" h="1758247">
                <a:moveTo>
                  <a:pt x="0" y="0"/>
                </a:moveTo>
                <a:lnTo>
                  <a:pt x="1375829" y="0"/>
                </a:lnTo>
                <a:lnTo>
                  <a:pt x="1375829" y="1758247"/>
                </a:lnTo>
                <a:lnTo>
                  <a:pt x="0" y="1758247"/>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0" y="109728"/>
            <a:ext cx="18288000" cy="4442460"/>
          </a:xfrm>
          <a:prstGeom prst="rect">
            <a:avLst/>
          </a:prstGeom>
        </p:spPr>
        <p:txBody>
          <a:bodyPr lIns="0" tIns="0" rIns="0" bIns="0" rtlCol="0" anchor="t">
            <a:spAutoFit/>
          </a:bodyPr>
          <a:lstStyle/>
          <a:p>
            <a:pPr algn="ctr">
              <a:lnSpc>
                <a:spcPts val="5040"/>
              </a:lnSpc>
              <a:spcBef>
                <a:spcPct val="0"/>
              </a:spcBef>
            </a:pPr>
            <a:r>
              <a:rPr lang="en-US" sz="3600" b="1" u="sng" dirty="0">
                <a:solidFill>
                  <a:srgbClr val="000000"/>
                </a:solidFill>
                <a:latin typeface="Canva Sans Bold"/>
                <a:ea typeface="Canva Sans Bold"/>
                <a:cs typeface="Canva Sans Bold"/>
                <a:sym typeface="Canva Sans Bold"/>
              </a:rPr>
              <a:t>Coordinating circle:</a:t>
            </a:r>
          </a:p>
          <a:p>
            <a:pPr algn="ctr">
              <a:lnSpc>
                <a:spcPts val="5040"/>
              </a:lnSpc>
              <a:spcBef>
                <a:spcPct val="0"/>
              </a:spcBef>
            </a:pPr>
            <a:r>
              <a:rPr lang="en-US" sz="3600" dirty="0">
                <a:solidFill>
                  <a:srgbClr val="000000"/>
                </a:solidFill>
                <a:latin typeface="Canva Sans"/>
                <a:ea typeface="Canva Sans"/>
                <a:cs typeface="Canva Sans"/>
                <a:sym typeface="Canva Sans"/>
              </a:rPr>
              <a:t>The Coordinating Circle consists of Core Leadership, which provides strategic direction and coherence, and Network Leads, who guide specific functional areas and coordinate closely with Core Leadership. </a:t>
            </a:r>
          </a:p>
          <a:p>
            <a:pPr algn="ctr">
              <a:lnSpc>
                <a:spcPts val="5040"/>
              </a:lnSpc>
              <a:spcBef>
                <a:spcPct val="0"/>
              </a:spcBef>
            </a:pPr>
            <a:r>
              <a:rPr lang="en-US" sz="3600" dirty="0">
                <a:solidFill>
                  <a:srgbClr val="000000"/>
                </a:solidFill>
                <a:latin typeface="Canva Sans"/>
                <a:ea typeface="Canva Sans"/>
                <a:cs typeface="Canva Sans"/>
                <a:sym typeface="Canva Sans"/>
              </a:rPr>
              <a:t>The Coordinating Circle will meet bi-annually all together. Each position will be responsible for reporting updates at those meetings. </a:t>
            </a:r>
          </a:p>
          <a:p>
            <a:pPr algn="ctr">
              <a:lnSpc>
                <a:spcPts val="5040"/>
              </a:lnSpc>
              <a:spcBef>
                <a:spcPct val="0"/>
              </a:spcBef>
            </a:pPr>
            <a:endParaRPr lang="en-US" sz="3600" dirty="0">
              <a:solidFill>
                <a:srgbClr val="000000"/>
              </a:solidFill>
              <a:latin typeface="Canva Sans"/>
              <a:ea typeface="Canva Sans"/>
              <a:cs typeface="Canva Sans"/>
              <a:sym typeface="Canva Sans"/>
            </a:endParaRPr>
          </a:p>
        </p:txBody>
      </p:sp>
      <p:sp>
        <p:nvSpPr>
          <p:cNvPr id="7" name="TextBox 7"/>
          <p:cNvSpPr txBox="1"/>
          <p:nvPr/>
        </p:nvSpPr>
        <p:spPr>
          <a:xfrm>
            <a:off x="14712938" y="5346914"/>
            <a:ext cx="2771453" cy="2325214"/>
          </a:xfrm>
          <a:prstGeom prst="rect">
            <a:avLst/>
          </a:prstGeom>
        </p:spPr>
        <p:txBody>
          <a:bodyPr lIns="0" tIns="0" rIns="0" bIns="0" rtlCol="0" anchor="t">
            <a:spAutoFit/>
          </a:bodyPr>
          <a:lstStyle/>
          <a:p>
            <a:pPr algn="ctr">
              <a:lnSpc>
                <a:spcPts val="3088"/>
              </a:lnSpc>
              <a:spcBef>
                <a:spcPct val="0"/>
              </a:spcBef>
            </a:pPr>
            <a:r>
              <a:rPr lang="en-US" sz="2206" b="1">
                <a:solidFill>
                  <a:srgbClr val="000000"/>
                </a:solidFill>
                <a:latin typeface="Canva Sans Bold"/>
                <a:ea typeface="Canva Sans Bold"/>
                <a:cs typeface="Canva Sans Bold"/>
                <a:sym typeface="Canva Sans Bold"/>
              </a:rPr>
              <a:t>There is 1 open position that is part of this circle: </a:t>
            </a:r>
            <a:r>
              <a:rPr lang="en-US" sz="2206" b="1" u="sng">
                <a:solidFill>
                  <a:srgbClr val="000000"/>
                </a:solidFill>
                <a:latin typeface="Canva Sans Bold"/>
                <a:ea typeface="Canva Sans Bold"/>
                <a:cs typeface="Canva Sans Bold"/>
                <a:sym typeface="Canva Sans Bold"/>
              </a:rPr>
              <a:t>Associate Director of Data and Evidence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9B6C2-EE35-DBC4-C24B-BA5BF589657F}"/>
              </a:ext>
            </a:extLst>
          </p:cNvPr>
          <p:cNvSpPr txBox="1"/>
          <p:nvPr/>
        </p:nvSpPr>
        <p:spPr>
          <a:xfrm>
            <a:off x="3352800" y="1104900"/>
            <a:ext cx="11125200" cy="5016758"/>
          </a:xfrm>
          <a:prstGeom prst="rect">
            <a:avLst/>
          </a:prstGeom>
          <a:noFill/>
        </p:spPr>
        <p:txBody>
          <a:bodyPr wrap="square" rtlCol="0">
            <a:spAutoFit/>
          </a:bodyPr>
          <a:lstStyle/>
          <a:p>
            <a:r>
              <a:rPr lang="en-US" sz="3200" dirty="0"/>
              <a:t>Le Cercle de coordination </a:t>
            </a:r>
            <a:r>
              <a:rPr lang="en-US" sz="3200" dirty="0" err="1"/>
              <a:t>est</a:t>
            </a:r>
            <a:r>
              <a:rPr lang="en-US" sz="3200" dirty="0"/>
              <a:t> </a:t>
            </a:r>
            <a:r>
              <a:rPr lang="en-US" sz="3200" dirty="0" err="1"/>
              <a:t>composé</a:t>
            </a:r>
            <a:r>
              <a:rPr lang="en-US" sz="3200" dirty="0"/>
              <a:t> du Leadership central, chargé </a:t>
            </a:r>
            <a:r>
              <a:rPr lang="en-US" sz="3200" dirty="0" err="1"/>
              <a:t>d’assurer</a:t>
            </a:r>
            <a:r>
              <a:rPr lang="en-US" sz="3200" dirty="0"/>
              <a:t> </a:t>
            </a:r>
            <a:r>
              <a:rPr lang="en-US" sz="3200" dirty="0" err="1"/>
              <a:t>l’orientation</a:t>
            </a:r>
            <a:r>
              <a:rPr lang="en-US" sz="3200" dirty="0"/>
              <a:t> </a:t>
            </a:r>
            <a:r>
              <a:rPr lang="en-US" sz="3200" dirty="0" err="1"/>
              <a:t>stratégique</a:t>
            </a:r>
            <a:r>
              <a:rPr lang="en-US" sz="3200" dirty="0"/>
              <a:t> et la </a:t>
            </a:r>
            <a:r>
              <a:rPr lang="en-US" sz="3200" dirty="0" err="1"/>
              <a:t>cohérence</a:t>
            </a:r>
            <a:r>
              <a:rPr lang="en-US" sz="3200" dirty="0"/>
              <a:t> </a:t>
            </a:r>
            <a:r>
              <a:rPr lang="en-US" sz="3200" dirty="0" err="1"/>
              <a:t>globale</a:t>
            </a:r>
            <a:r>
              <a:rPr lang="en-US" sz="3200" dirty="0"/>
              <a:t>, </a:t>
            </a:r>
            <a:r>
              <a:rPr lang="en-US" sz="3200" dirty="0" err="1"/>
              <a:t>ainsi</a:t>
            </a:r>
            <a:r>
              <a:rPr lang="en-US" sz="3200" dirty="0"/>
              <a:t> que des </a:t>
            </a:r>
            <a:r>
              <a:rPr lang="en-US" sz="3200" dirty="0" err="1"/>
              <a:t>Responsables</a:t>
            </a:r>
            <a:r>
              <a:rPr lang="en-US" sz="3200" dirty="0"/>
              <a:t> de réseau, qui </a:t>
            </a:r>
            <a:r>
              <a:rPr lang="en-US" sz="3200" dirty="0" err="1"/>
              <a:t>pilotent</a:t>
            </a:r>
            <a:r>
              <a:rPr lang="en-US" sz="3200" dirty="0"/>
              <a:t> des </a:t>
            </a:r>
            <a:r>
              <a:rPr lang="en-US" sz="3200" dirty="0" err="1"/>
              <a:t>domaines</a:t>
            </a:r>
            <a:r>
              <a:rPr lang="en-US" sz="3200" dirty="0"/>
              <a:t> </a:t>
            </a:r>
            <a:r>
              <a:rPr lang="en-US" sz="3200" dirty="0" err="1"/>
              <a:t>fonctionnels</a:t>
            </a:r>
            <a:r>
              <a:rPr lang="en-US" sz="3200" dirty="0"/>
              <a:t> </a:t>
            </a:r>
            <a:r>
              <a:rPr lang="en-US" sz="3200" dirty="0" err="1"/>
              <a:t>spécifiques</a:t>
            </a:r>
            <a:r>
              <a:rPr lang="en-US" sz="3200" dirty="0"/>
              <a:t> et </a:t>
            </a:r>
            <a:r>
              <a:rPr lang="en-US" sz="3200" dirty="0" err="1"/>
              <a:t>travaillent</a:t>
            </a:r>
            <a:r>
              <a:rPr lang="en-US" sz="3200" dirty="0"/>
              <a:t> </a:t>
            </a:r>
            <a:r>
              <a:rPr lang="en-US" sz="3200" dirty="0" err="1"/>
              <a:t>en</a:t>
            </a:r>
            <a:r>
              <a:rPr lang="en-US" sz="3200" dirty="0"/>
              <a:t> </a:t>
            </a:r>
            <a:r>
              <a:rPr lang="en-US" sz="3200" dirty="0" err="1"/>
              <a:t>étroite</a:t>
            </a:r>
            <a:r>
              <a:rPr lang="en-US" sz="3200" dirty="0"/>
              <a:t> collaboration avec le Leadership central.</a:t>
            </a:r>
          </a:p>
          <a:p>
            <a:r>
              <a:rPr lang="en-US" sz="3200" dirty="0"/>
              <a:t>Le Cercle de coordination se </a:t>
            </a:r>
            <a:r>
              <a:rPr lang="en-US" sz="3200" dirty="0" err="1"/>
              <a:t>réunira</a:t>
            </a:r>
            <a:r>
              <a:rPr lang="en-US" sz="3200" dirty="0"/>
              <a:t> deux </a:t>
            </a:r>
            <a:r>
              <a:rPr lang="en-US" sz="3200" dirty="0" err="1"/>
              <a:t>fois</a:t>
            </a:r>
            <a:r>
              <a:rPr lang="en-US" sz="3200" dirty="0"/>
              <a:t> par an </a:t>
            </a:r>
            <a:r>
              <a:rPr lang="en-US" sz="3200" dirty="0" err="1"/>
              <a:t>en</a:t>
            </a:r>
            <a:r>
              <a:rPr lang="en-US" sz="3200" dirty="0"/>
              <a:t> session </a:t>
            </a:r>
            <a:r>
              <a:rPr lang="en-US" sz="3200" dirty="0" err="1"/>
              <a:t>plénière</a:t>
            </a:r>
            <a:r>
              <a:rPr lang="en-US" sz="3200" dirty="0"/>
              <a:t>. </a:t>
            </a:r>
            <a:r>
              <a:rPr lang="en-US" sz="3200" dirty="0" err="1"/>
              <a:t>Chaque</a:t>
            </a:r>
            <a:r>
              <a:rPr lang="en-US" sz="3200" dirty="0"/>
              <a:t> </a:t>
            </a:r>
            <a:r>
              <a:rPr lang="en-US" sz="3200" dirty="0" err="1"/>
              <a:t>titulaire</a:t>
            </a:r>
            <a:r>
              <a:rPr lang="en-US" sz="3200" dirty="0"/>
              <a:t> de poste sera chargé de </a:t>
            </a:r>
            <a:r>
              <a:rPr lang="en-US" sz="3200" dirty="0" err="1"/>
              <a:t>présenter</a:t>
            </a:r>
            <a:r>
              <a:rPr lang="en-US" sz="3200" dirty="0"/>
              <a:t> des mises à jour et de </a:t>
            </a:r>
            <a:r>
              <a:rPr lang="en-US" sz="3200" dirty="0" err="1"/>
              <a:t>rendre</a:t>
            </a:r>
            <a:r>
              <a:rPr lang="en-US" sz="3200" dirty="0"/>
              <a:t> </a:t>
            </a:r>
            <a:r>
              <a:rPr lang="en-US" sz="3200" dirty="0" err="1"/>
              <a:t>compte</a:t>
            </a:r>
            <a:r>
              <a:rPr lang="en-US" sz="3200" dirty="0"/>
              <a:t> de </a:t>
            </a:r>
            <a:r>
              <a:rPr lang="en-US" sz="3200" dirty="0" err="1"/>
              <a:t>ses</a:t>
            </a:r>
            <a:r>
              <a:rPr lang="en-US" sz="3200" dirty="0"/>
              <a:t> </a:t>
            </a:r>
            <a:r>
              <a:rPr lang="en-US" sz="3200" dirty="0" err="1"/>
              <a:t>activités</a:t>
            </a:r>
            <a:r>
              <a:rPr lang="en-US" sz="3200" dirty="0"/>
              <a:t> </a:t>
            </a:r>
            <a:r>
              <a:rPr lang="en-US" sz="3200" dirty="0" err="1"/>
              <a:t>lors</a:t>
            </a:r>
            <a:r>
              <a:rPr lang="en-US" sz="3200" dirty="0"/>
              <a:t> de </a:t>
            </a:r>
            <a:r>
              <a:rPr lang="en-US" sz="3200" dirty="0" err="1"/>
              <a:t>ces</a:t>
            </a:r>
            <a:r>
              <a:rPr lang="en-US" sz="3200" dirty="0"/>
              <a:t> </a:t>
            </a:r>
            <a:r>
              <a:rPr lang="en-US" sz="3200" dirty="0" err="1"/>
              <a:t>réunions</a:t>
            </a:r>
            <a:r>
              <a:rPr lang="en-US" sz="3200" dirty="0"/>
              <a:t>.</a:t>
            </a:r>
          </a:p>
          <a:p>
            <a:endParaRPr lang="en-US" sz="3200" dirty="0"/>
          </a:p>
        </p:txBody>
      </p:sp>
      <p:sp>
        <p:nvSpPr>
          <p:cNvPr id="3" name="TextBox 2">
            <a:extLst>
              <a:ext uri="{FF2B5EF4-FFF2-40B4-BE49-F238E27FC236}">
                <a16:creationId xmlns:a16="http://schemas.microsoft.com/office/drawing/2014/main" id="{8E7203D5-9BEA-49A4-705A-FB88C5C740AD}"/>
              </a:ext>
            </a:extLst>
          </p:cNvPr>
          <p:cNvSpPr txBox="1"/>
          <p:nvPr/>
        </p:nvSpPr>
        <p:spPr>
          <a:xfrm>
            <a:off x="2743200" y="6972300"/>
            <a:ext cx="13411200" cy="2554545"/>
          </a:xfrm>
          <a:prstGeom prst="rect">
            <a:avLst/>
          </a:prstGeom>
          <a:noFill/>
        </p:spPr>
        <p:txBody>
          <a:bodyPr wrap="square" rtlCol="0">
            <a:spAutoFit/>
          </a:bodyPr>
          <a:lstStyle/>
          <a:p>
            <a:r>
              <a:rPr lang="ar-AE" sz="3200" dirty="0"/>
              <a:t>يتكوّن فريق التنسيق من القيادة الأساسية، المسؤولة عن التوجيه الاستراتيجي وضمان الانسجام العام، ومن منسقي الشبكة، الذين يقودون مجالات وظيفية محددة ويعملون بتنسيق وثيق مع القيادة الأساسية.</a:t>
            </a:r>
          </a:p>
          <a:p>
            <a:r>
              <a:rPr lang="ar-AE" sz="3200" dirty="0"/>
              <a:t>سيعقد فريق التنسيق اجتماعات مشتركة مرتين في السنة. وسيكون كل شاغل لمنصب مسؤولًا عن تقديم تحديثات وعرض مستجدات عمله خلال هذه الاجتماعات</a:t>
            </a:r>
          </a:p>
          <a:p>
            <a:endParaRPr lang="en-US" sz="3200" dirty="0"/>
          </a:p>
        </p:txBody>
      </p:sp>
      <p:sp>
        <p:nvSpPr>
          <p:cNvPr id="4" name="Freeform 5">
            <a:extLst>
              <a:ext uri="{FF2B5EF4-FFF2-40B4-BE49-F238E27FC236}">
                <a16:creationId xmlns:a16="http://schemas.microsoft.com/office/drawing/2014/main" id="{73D414CD-01C0-3590-50C5-D5CD756D6D87}"/>
              </a:ext>
            </a:extLst>
          </p:cNvPr>
          <p:cNvSpPr/>
          <p:nvPr/>
        </p:nvSpPr>
        <p:spPr>
          <a:xfrm>
            <a:off x="16360378" y="8212078"/>
            <a:ext cx="1375828" cy="1758247"/>
          </a:xfrm>
          <a:custGeom>
            <a:avLst/>
            <a:gdLst/>
            <a:ahLst/>
            <a:cxnLst/>
            <a:rect l="l" t="t" r="r" b="b"/>
            <a:pathLst>
              <a:path w="1375828" h="1758247">
                <a:moveTo>
                  <a:pt x="0" y="0"/>
                </a:moveTo>
                <a:lnTo>
                  <a:pt x="1375829" y="0"/>
                </a:lnTo>
                <a:lnTo>
                  <a:pt x="1375829" y="1758247"/>
                </a:lnTo>
                <a:lnTo>
                  <a:pt x="0" y="1758247"/>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252595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8632" y="255339"/>
            <a:ext cx="8725368" cy="9776323"/>
          </a:xfrm>
          <a:custGeom>
            <a:avLst/>
            <a:gdLst/>
            <a:ahLst/>
            <a:cxnLst/>
            <a:rect l="l" t="t" r="r" b="b"/>
            <a:pathLst>
              <a:path w="8725368" h="9776323">
                <a:moveTo>
                  <a:pt x="0" y="0"/>
                </a:moveTo>
                <a:lnTo>
                  <a:pt x="8725368" y="0"/>
                </a:lnTo>
                <a:lnTo>
                  <a:pt x="8725368" y="9776322"/>
                </a:lnTo>
                <a:lnTo>
                  <a:pt x="0" y="9776322"/>
                </a:lnTo>
                <a:lnTo>
                  <a:pt x="0" y="0"/>
                </a:lnTo>
                <a:close/>
              </a:path>
            </a:pathLst>
          </a:custGeom>
          <a:blipFill>
            <a:blip r:embed="rId2"/>
            <a:stretch>
              <a:fillRect/>
            </a:stretch>
          </a:blipFill>
        </p:spPr>
        <p:txBody>
          <a:bodyPr/>
          <a:lstStyle/>
          <a:p>
            <a:endParaRPr lang="en-US"/>
          </a:p>
        </p:txBody>
      </p:sp>
      <p:graphicFrame>
        <p:nvGraphicFramePr>
          <p:cNvPr id="3" name="Object 3"/>
          <p:cNvGraphicFramePr/>
          <p:nvPr/>
        </p:nvGraphicFramePr>
        <p:xfrm>
          <a:off x="9581436" y="805539"/>
          <a:ext cx="9986962" cy="628650"/>
        </p:xfrm>
        <a:graphic>
          <a:graphicData uri="http://schemas.openxmlformats.org/presentationml/2006/ole">
            <mc:AlternateContent xmlns:mc="http://schemas.openxmlformats.org/markup-compatibility/2006">
              <mc:Choice xmlns:v="urn:schemas-microsoft-com:vml" Requires="v">
                <p:oleObj name="Worksheet" r:id="rId3" imgW="11976100" imgH="2628900" progId="Excel.Sheet.12">
                  <p:embed/>
                </p:oleObj>
              </mc:Choice>
              <mc:Fallback>
                <p:oleObj name="Worksheet" r:id="rId3" imgW="11976100" imgH="2628900" progId="Excel.Sheet.12">
                  <p:embed/>
                  <p:pic>
                    <p:nvPicPr>
                      <p:cNvPr id="0" name=""/>
                      <p:cNvPicPr/>
                      <p:nvPr/>
                    </p:nvPicPr>
                    <p:blipFill>
                      <a:blip r:embed="rId4"/>
                      <a:stretch>
                        <a:fillRect/>
                      </a:stretch>
                    </p:blipFill>
                    <p:spPr>
                      <a:xfrm>
                        <a:off x="9581436" y="805539"/>
                        <a:ext cx="9986962" cy="628650"/>
                      </a:xfrm>
                      <a:prstGeom prst="rect">
                        <a:avLst/>
                      </a:prstGeom>
                    </p:spPr>
                  </p:pic>
                </p:oleObj>
              </mc:Fallback>
            </mc:AlternateContent>
          </a:graphicData>
        </a:graphic>
      </p:graphicFrame>
      <p:sp>
        <p:nvSpPr>
          <p:cNvPr id="4" name="Freeform 4"/>
          <p:cNvSpPr/>
          <p:nvPr/>
        </p:nvSpPr>
        <p:spPr>
          <a:xfrm>
            <a:off x="281866" y="7963109"/>
            <a:ext cx="1493667" cy="2068553"/>
          </a:xfrm>
          <a:custGeom>
            <a:avLst/>
            <a:gdLst/>
            <a:ahLst/>
            <a:cxnLst/>
            <a:rect l="l" t="t" r="r" b="b"/>
            <a:pathLst>
              <a:path w="1493667" h="2068553">
                <a:moveTo>
                  <a:pt x="0" y="0"/>
                </a:moveTo>
                <a:lnTo>
                  <a:pt x="1493668" y="0"/>
                </a:lnTo>
                <a:lnTo>
                  <a:pt x="1493668" y="2068552"/>
                </a:lnTo>
                <a:lnTo>
                  <a:pt x="0" y="206855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9139238" y="4194175"/>
            <a:ext cx="9525" cy="1708151"/>
          </a:xfrm>
          <a:prstGeom prst="rect">
            <a:avLst/>
          </a:prstGeom>
        </p:spPr>
        <p:txBody>
          <a:bodyPr lIns="0" tIns="0" rIns="0" bIns="0" rtlCol="0" anchor="t">
            <a:spAutoFit/>
          </a:bodyPr>
          <a:lstStyle/>
          <a:p>
            <a:pPr algn="ctr">
              <a:lnSpc>
                <a:spcPts val="13999"/>
              </a:lnSpc>
              <a:spcBef>
                <a:spcPct val="0"/>
              </a:spcBef>
            </a:pPr>
            <a:endParaRPr/>
          </a:p>
        </p:txBody>
      </p:sp>
      <p:sp>
        <p:nvSpPr>
          <p:cNvPr id="6" name="TextBox 6"/>
          <p:cNvSpPr txBox="1"/>
          <p:nvPr/>
        </p:nvSpPr>
        <p:spPr>
          <a:xfrm>
            <a:off x="9360017" y="6143406"/>
            <a:ext cx="8927983" cy="4044054"/>
          </a:xfrm>
          <a:prstGeom prst="rect">
            <a:avLst/>
          </a:prstGeom>
        </p:spPr>
        <p:txBody>
          <a:bodyPr lIns="0" tIns="0" rIns="0" bIns="0" rtlCol="0" anchor="t">
            <a:spAutoFit/>
          </a:bodyPr>
          <a:lstStyle/>
          <a:p>
            <a:pPr algn="ctr">
              <a:lnSpc>
                <a:spcPts val="8099"/>
              </a:lnSpc>
            </a:pPr>
            <a:r>
              <a:rPr lang="en-US" sz="5785" b="1" u="sng">
                <a:solidFill>
                  <a:srgbClr val="000000"/>
                </a:solidFill>
                <a:latin typeface="Canva Sans Bold"/>
                <a:ea typeface="Canva Sans Bold"/>
                <a:cs typeface="Canva Sans Bold"/>
                <a:sym typeface="Canva Sans Bold"/>
                <a:hlinkClick r:id="rId6" tooltip="https://docs.google.com/document/d/1gEXjMVBmuIsD1VZwT-LQjermoHmWMMmo_9Y1ZyiavuI/edit?usp=sharing"/>
              </a:rPr>
              <a:t>Please click on this link for full job description for Associate Director</a:t>
            </a:r>
            <a:r>
              <a:rPr lang="en-US" sz="5785" b="1">
                <a:solidFill>
                  <a:srgbClr val="000000"/>
                </a:solidFill>
                <a:latin typeface="Canva Sans Bold"/>
                <a:ea typeface="Canva Sans Bold"/>
                <a:cs typeface="Canva Sans Bold"/>
                <a:sym typeface="Canva Sans Bold"/>
              </a:rPr>
              <a:t> </a:t>
            </a:r>
          </a:p>
          <a:p>
            <a:pPr algn="ctr">
              <a:lnSpc>
                <a:spcPts val="8099"/>
              </a:lnSpc>
            </a:pPr>
            <a:r>
              <a:rPr lang="en-US" sz="5785" b="1">
                <a:solidFill>
                  <a:srgbClr val="000000"/>
                </a:solidFill>
                <a:latin typeface="Canva Sans Bold"/>
                <a:ea typeface="Canva Sans Bold"/>
                <a:cs typeface="Canva Sans Bold"/>
                <a:sym typeface="Canva Sans Bold"/>
              </a:rPr>
              <a:t>(open position)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1785</Words>
  <Application>Microsoft Macintosh PowerPoint</Application>
  <PresentationFormat>Custom</PresentationFormat>
  <Paragraphs>75</Paragraphs>
  <Slides>15</Slides>
  <Notes>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30" baseType="lpstr">
      <vt:lpstr>Borel</vt:lpstr>
      <vt:lpstr>Arial</vt:lpstr>
      <vt:lpstr>Canva Sans Bold</vt:lpstr>
      <vt:lpstr>Canva Sans</vt:lpstr>
      <vt:lpstr>Frankfurter Highlight</vt:lpstr>
      <vt:lpstr>HK Grotesk Bold</vt:lpstr>
      <vt:lpstr>Lato Bold Italics</vt:lpstr>
      <vt:lpstr>Lato Heavy</vt:lpstr>
      <vt:lpstr>Object Sans Medium</vt:lpstr>
      <vt:lpstr>HK Grotesk</vt:lpstr>
      <vt:lpstr>Calibri</vt:lpstr>
      <vt:lpstr>Canva Sans Italics</vt:lpstr>
      <vt:lpstr>DM Sans Bold</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 our network continues to grow, we wanted to formalize a leadership structure that supports both the work and the people behind it. This structure was developed with extensive input from network members and is intentionally flexible—we remain open to</dc:title>
  <cp:lastModifiedBy>Ratner, Leah A.,MD</cp:lastModifiedBy>
  <cp:revision>2</cp:revision>
  <dcterms:created xsi:type="dcterms:W3CDTF">2006-08-16T00:00:00Z</dcterms:created>
  <dcterms:modified xsi:type="dcterms:W3CDTF">2026-01-06T19:29:00Z</dcterms:modified>
  <dc:identifier>DAG9krl4n1g</dc:identifier>
</cp:coreProperties>
</file>